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613" r:id="rId2"/>
    <p:sldId id="1635" r:id="rId3"/>
    <p:sldId id="1641" r:id="rId4"/>
    <p:sldId id="1654" r:id="rId5"/>
    <p:sldId id="1655" r:id="rId6"/>
    <p:sldId id="1657" r:id="rId7"/>
    <p:sldId id="1658" r:id="rId8"/>
    <p:sldId id="1659" r:id="rId9"/>
    <p:sldId id="579" r:id="rId10"/>
    <p:sldId id="580" r:id="rId11"/>
    <p:sldId id="581" r:id="rId12"/>
    <p:sldId id="582" r:id="rId13"/>
    <p:sldId id="583" r:id="rId14"/>
    <p:sldId id="584" r:id="rId15"/>
    <p:sldId id="585" r:id="rId16"/>
    <p:sldId id="586" r:id="rId17"/>
    <p:sldId id="1660" r:id="rId18"/>
    <p:sldId id="1661" r:id="rId19"/>
    <p:sldId id="1662" r:id="rId20"/>
    <p:sldId id="1663" r:id="rId21"/>
    <p:sldId id="1664" r:id="rId22"/>
    <p:sldId id="1665" r:id="rId23"/>
    <p:sldId id="1666" r:id="rId24"/>
    <p:sldId id="1667" r:id="rId25"/>
    <p:sldId id="1668" r:id="rId26"/>
    <p:sldId id="1669" r:id="rId27"/>
    <p:sldId id="1670" r:id="rId28"/>
    <p:sldId id="1671" r:id="rId29"/>
    <p:sldId id="1672" r:id="rId30"/>
    <p:sldId id="16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55"/>
    <p:restoredTop sz="90413"/>
  </p:normalViewPr>
  <p:slideViewPr>
    <p:cSldViewPr snapToGrid="0">
      <p:cViewPr varScale="1">
        <p:scale>
          <a:sx n="118" d="100"/>
          <a:sy n="118" d="100"/>
        </p:scale>
        <p:origin x="1552"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13: Placement – III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A364-005D-25E2-9BC1-B974A898F36B}"/>
              </a:ext>
            </a:extLst>
          </p:cNvPr>
          <p:cNvSpPr>
            <a:spLocks noGrp="1"/>
          </p:cNvSpPr>
          <p:nvPr>
            <p:ph type="title"/>
          </p:nvPr>
        </p:nvSpPr>
        <p:spPr/>
        <p:txBody>
          <a:bodyPr/>
          <a:lstStyle/>
          <a:p>
            <a:r>
              <a:rPr lang="en-US" dirty="0"/>
              <a:t>Quadratic Legalization: Basic Idea</a:t>
            </a:r>
          </a:p>
        </p:txBody>
      </p:sp>
      <p:sp>
        <p:nvSpPr>
          <p:cNvPr id="3" name="Content Placeholder 2">
            <a:extLst>
              <a:ext uri="{FF2B5EF4-FFF2-40B4-BE49-F238E27FC236}">
                <a16:creationId xmlns:a16="http://schemas.microsoft.com/office/drawing/2014/main" id="{D5B3D316-589C-A93F-79FD-570F051011DE}"/>
              </a:ext>
            </a:extLst>
          </p:cNvPr>
          <p:cNvSpPr>
            <a:spLocks noGrp="1"/>
          </p:cNvSpPr>
          <p:nvPr>
            <p:ph idx="1"/>
          </p:nvPr>
        </p:nvSpPr>
        <p:spPr/>
        <p:txBody>
          <a:bodyPr/>
          <a:lstStyle/>
          <a:p>
            <a:r>
              <a:rPr lang="en-US" b="1" dirty="0"/>
              <a:t>Partition</a:t>
            </a:r>
          </a:p>
          <a:p>
            <a:pPr lvl="1"/>
            <a:r>
              <a:rPr lang="en-US" dirty="0"/>
              <a:t>How do we divide the chip into new, smaller placement tasks?</a:t>
            </a:r>
          </a:p>
          <a:p>
            <a:r>
              <a:rPr lang="en-US" b="1" dirty="0"/>
              <a:t>Assignment</a:t>
            </a:r>
          </a:p>
          <a:p>
            <a:pPr lvl="1"/>
            <a:r>
              <a:rPr lang="en-US" dirty="0"/>
              <a:t>Which gates should go into each new, smaller region?</a:t>
            </a:r>
          </a:p>
          <a:p>
            <a:r>
              <a:rPr lang="en-US" b="1" dirty="0"/>
              <a:t>Containment</a:t>
            </a:r>
          </a:p>
          <a:p>
            <a:pPr lvl="1"/>
            <a:r>
              <a:rPr lang="en-US" dirty="0"/>
              <a:t>Formulate new </a:t>
            </a:r>
            <a:r>
              <a:rPr lang="en-US" dirty="0">
                <a:solidFill>
                  <a:srgbClr val="FF0000"/>
                </a:solidFill>
              </a:rPr>
              <a:t>linear system </a:t>
            </a:r>
            <a:r>
              <a:rPr lang="en-US" dirty="0"/>
              <a:t>matrix solves so gates stay in new regions, with short wirelength</a:t>
            </a:r>
          </a:p>
          <a:p>
            <a:r>
              <a:rPr lang="en-US" b="1" dirty="0"/>
              <a:t>Discuss one early strategy from a classical paper</a:t>
            </a:r>
          </a:p>
          <a:p>
            <a:pPr lvl="1"/>
            <a:r>
              <a:rPr lang="en-US" dirty="0"/>
              <a:t>Ren Song </a:t>
            </a:r>
            <a:r>
              <a:rPr lang="en-US" dirty="0" err="1"/>
              <a:t>Tsay</a:t>
            </a:r>
            <a:r>
              <a:rPr lang="en-US" dirty="0"/>
              <a:t>, Ernest </a:t>
            </a:r>
            <a:r>
              <a:rPr lang="en-US" dirty="0" err="1"/>
              <a:t>Kuh</a:t>
            </a:r>
            <a:r>
              <a:rPr lang="en-US" dirty="0"/>
              <a:t>, Chi Ping Hsu, “PROUD: A Sea-Of-gates Placement Algorithm,” </a:t>
            </a:r>
            <a:r>
              <a:rPr lang="en-US" i="1" dirty="0"/>
              <a:t>IEEE Design &amp; Test of Computers</a:t>
            </a:r>
            <a:r>
              <a:rPr lang="en-US" dirty="0"/>
              <a:t>, Dec 1988.</a:t>
            </a:r>
          </a:p>
          <a:p>
            <a:pPr lvl="1"/>
            <a:endParaRPr lang="en-US" dirty="0"/>
          </a:p>
          <a:p>
            <a:pPr lvl="1"/>
            <a:endParaRPr lang="en-US" dirty="0"/>
          </a:p>
          <a:p>
            <a:endParaRPr lang="en-US" dirty="0"/>
          </a:p>
        </p:txBody>
      </p:sp>
    </p:spTree>
    <p:extLst>
      <p:ext uri="{BB962C8B-B14F-4D97-AF65-F5344CB8AC3E}">
        <p14:creationId xmlns:p14="http://schemas.microsoft.com/office/powerpoint/2010/main" val="2596455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35E-2C2F-B7E1-F283-82D43A718C33}"/>
              </a:ext>
            </a:extLst>
          </p:cNvPr>
          <p:cNvSpPr>
            <a:spLocks noGrp="1"/>
          </p:cNvSpPr>
          <p:nvPr>
            <p:ph type="title"/>
          </p:nvPr>
        </p:nvSpPr>
        <p:spPr/>
        <p:txBody>
          <a:bodyPr/>
          <a:lstStyle/>
          <a:p>
            <a:r>
              <a:rPr lang="en-US" dirty="0"/>
              <a:t>Recursive Partition</a:t>
            </a:r>
          </a:p>
        </p:txBody>
      </p:sp>
      <p:sp>
        <p:nvSpPr>
          <p:cNvPr id="3" name="Content Placeholder 2">
            <a:extLst>
              <a:ext uri="{FF2B5EF4-FFF2-40B4-BE49-F238E27FC236}">
                <a16:creationId xmlns:a16="http://schemas.microsoft.com/office/drawing/2014/main" id="{387BAC06-138B-1F1A-88A4-D57B6128A5D0}"/>
              </a:ext>
            </a:extLst>
          </p:cNvPr>
          <p:cNvSpPr>
            <a:spLocks noGrp="1"/>
          </p:cNvSpPr>
          <p:nvPr>
            <p:ph idx="1"/>
          </p:nvPr>
        </p:nvSpPr>
        <p:spPr/>
        <p:txBody>
          <a:bodyPr/>
          <a:lstStyle/>
          <a:p>
            <a:r>
              <a:rPr lang="en-US" dirty="0"/>
              <a:t>After 1</a:t>
            </a:r>
            <a:r>
              <a:rPr lang="en-US" baseline="30000" dirty="0"/>
              <a:t>st</a:t>
            </a:r>
            <a:r>
              <a:rPr lang="en-US" dirty="0"/>
              <a:t> quadratic placement (</a:t>
            </a:r>
            <a:r>
              <a:rPr lang="en-US" b="1" dirty="0"/>
              <a:t>QP</a:t>
            </a:r>
            <a:r>
              <a:rPr lang="en-US" dirty="0"/>
              <a:t>), divide chip area </a:t>
            </a:r>
            <a:r>
              <a:rPr lang="en-US" dirty="0">
                <a:solidFill>
                  <a:srgbClr val="FF0000"/>
                </a:solidFill>
              </a:rPr>
              <a:t>exactly in half</a:t>
            </a:r>
            <a:r>
              <a:rPr lang="en-US" dirty="0"/>
              <a:t>, vertically (horizontal is ok too) </a:t>
            </a:r>
          </a:p>
          <a:p>
            <a:r>
              <a:rPr lang="en-US" dirty="0"/>
              <a:t>We want </a:t>
            </a:r>
            <a:r>
              <a:rPr lang="en-US" i="1" dirty="0"/>
              <a:t>half</a:t>
            </a:r>
            <a:r>
              <a:rPr lang="en-US" dirty="0"/>
              <a:t> the gates on </a:t>
            </a:r>
            <a:r>
              <a:rPr lang="en-US" i="1" dirty="0"/>
              <a:t>each</a:t>
            </a:r>
            <a:r>
              <a:rPr lang="en-US" dirty="0"/>
              <a:t> side</a:t>
            </a:r>
          </a:p>
          <a:p>
            <a:pPr lvl="1"/>
            <a:endParaRPr lang="en-US" dirty="0"/>
          </a:p>
          <a:p>
            <a:pPr lvl="3"/>
            <a:endParaRPr lang="en-US" dirty="0"/>
          </a:p>
          <a:p>
            <a:pPr lvl="1"/>
            <a:endParaRPr lang="en-US" dirty="0"/>
          </a:p>
          <a:p>
            <a:pPr lvl="1"/>
            <a:endParaRPr lang="en-US" dirty="0"/>
          </a:p>
          <a:p>
            <a:pPr lvl="1"/>
            <a:endParaRPr lang="en-US" dirty="0"/>
          </a:p>
          <a:p>
            <a:pPr lvl="1"/>
            <a:endParaRPr lang="en-US" dirty="0"/>
          </a:p>
          <a:p>
            <a:endParaRPr lang="en-US" dirty="0"/>
          </a:p>
        </p:txBody>
      </p:sp>
      <p:grpSp>
        <p:nvGrpSpPr>
          <p:cNvPr id="51" name="Group 50">
            <a:extLst>
              <a:ext uri="{FF2B5EF4-FFF2-40B4-BE49-F238E27FC236}">
                <a16:creationId xmlns:a16="http://schemas.microsoft.com/office/drawing/2014/main" id="{75B7E83A-0CAB-C5AB-4CE0-5705E99BBCCE}"/>
              </a:ext>
            </a:extLst>
          </p:cNvPr>
          <p:cNvGrpSpPr/>
          <p:nvPr/>
        </p:nvGrpSpPr>
        <p:grpSpPr>
          <a:xfrm>
            <a:off x="2880179" y="3180079"/>
            <a:ext cx="6700350" cy="2820671"/>
            <a:chOff x="1454150" y="2570480"/>
            <a:chExt cx="5283200" cy="2224088"/>
          </a:xfrm>
        </p:grpSpPr>
        <p:sp>
          <p:nvSpPr>
            <p:cNvPr id="4" name="Rectangle 4">
              <a:extLst>
                <a:ext uri="{FF2B5EF4-FFF2-40B4-BE49-F238E27FC236}">
                  <a16:creationId xmlns:a16="http://schemas.microsoft.com/office/drawing/2014/main" id="{87F4CD8A-8E46-25CA-6E7F-E7BFAFEFB338}"/>
                </a:ext>
              </a:extLst>
            </p:cNvPr>
            <p:cNvSpPr>
              <a:spLocks noChangeArrowheads="1"/>
            </p:cNvSpPr>
            <p:nvPr/>
          </p:nvSpPr>
          <p:spPr bwMode="auto">
            <a:xfrm>
              <a:off x="1552575" y="268319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Oval 5">
              <a:extLst>
                <a:ext uri="{FF2B5EF4-FFF2-40B4-BE49-F238E27FC236}">
                  <a16:creationId xmlns:a16="http://schemas.microsoft.com/office/drawing/2014/main" id="{AF23EE6A-8316-7186-851A-2B8E8E75734E}"/>
                </a:ext>
              </a:extLst>
            </p:cNvPr>
            <p:cNvSpPr>
              <a:spLocks noChangeArrowheads="1"/>
            </p:cNvSpPr>
            <p:nvPr/>
          </p:nvSpPr>
          <p:spPr bwMode="auto">
            <a:xfrm>
              <a:off x="1735138" y="29768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Oval 6">
              <a:extLst>
                <a:ext uri="{FF2B5EF4-FFF2-40B4-BE49-F238E27FC236}">
                  <a16:creationId xmlns:a16="http://schemas.microsoft.com/office/drawing/2014/main" id="{16937792-60F2-7044-1FFE-3D3099FEA713}"/>
                </a:ext>
              </a:extLst>
            </p:cNvPr>
            <p:cNvSpPr>
              <a:spLocks noChangeArrowheads="1"/>
            </p:cNvSpPr>
            <p:nvPr/>
          </p:nvSpPr>
          <p:spPr bwMode="auto">
            <a:xfrm>
              <a:off x="1873250" y="33816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Oval 7">
              <a:extLst>
                <a:ext uri="{FF2B5EF4-FFF2-40B4-BE49-F238E27FC236}">
                  <a16:creationId xmlns:a16="http://schemas.microsoft.com/office/drawing/2014/main" id="{93597B99-63A4-C6E7-6494-4B6C7C3963C5}"/>
                </a:ext>
              </a:extLst>
            </p:cNvPr>
            <p:cNvSpPr>
              <a:spLocks noChangeArrowheads="1"/>
            </p:cNvSpPr>
            <p:nvPr/>
          </p:nvSpPr>
          <p:spPr bwMode="auto">
            <a:xfrm>
              <a:off x="1800225" y="403733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Oval 8">
              <a:extLst>
                <a:ext uri="{FF2B5EF4-FFF2-40B4-BE49-F238E27FC236}">
                  <a16:creationId xmlns:a16="http://schemas.microsoft.com/office/drawing/2014/main" id="{98B3E29D-3403-2001-9CAB-A28CAB914AC7}"/>
                </a:ext>
              </a:extLst>
            </p:cNvPr>
            <p:cNvSpPr>
              <a:spLocks noChangeArrowheads="1"/>
            </p:cNvSpPr>
            <p:nvPr/>
          </p:nvSpPr>
          <p:spPr bwMode="auto">
            <a:xfrm>
              <a:off x="2400300" y="31673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Oval 9">
              <a:extLst>
                <a:ext uri="{FF2B5EF4-FFF2-40B4-BE49-F238E27FC236}">
                  <a16:creationId xmlns:a16="http://schemas.microsoft.com/office/drawing/2014/main" id="{8EAA375D-863D-3AEF-0D09-559AA170D322}"/>
                </a:ext>
              </a:extLst>
            </p:cNvPr>
            <p:cNvSpPr>
              <a:spLocks noChangeArrowheads="1"/>
            </p:cNvSpPr>
            <p:nvPr/>
          </p:nvSpPr>
          <p:spPr bwMode="auto">
            <a:xfrm>
              <a:off x="2259013" y="428656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Oval 10">
              <a:extLst>
                <a:ext uri="{FF2B5EF4-FFF2-40B4-BE49-F238E27FC236}">
                  <a16:creationId xmlns:a16="http://schemas.microsoft.com/office/drawing/2014/main" id="{C37BF1FC-3C5E-8C0A-2417-526E05B45A90}"/>
                </a:ext>
              </a:extLst>
            </p:cNvPr>
            <p:cNvSpPr>
              <a:spLocks noChangeArrowheads="1"/>
            </p:cNvSpPr>
            <p:nvPr/>
          </p:nvSpPr>
          <p:spPr bwMode="auto">
            <a:xfrm>
              <a:off x="2690813" y="36610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Oval 11">
              <a:extLst>
                <a:ext uri="{FF2B5EF4-FFF2-40B4-BE49-F238E27FC236}">
                  <a16:creationId xmlns:a16="http://schemas.microsoft.com/office/drawing/2014/main" id="{6B974666-F35D-2B0E-7FFE-6633EA366CD0}"/>
                </a:ext>
              </a:extLst>
            </p:cNvPr>
            <p:cNvSpPr>
              <a:spLocks noChangeArrowheads="1"/>
            </p:cNvSpPr>
            <p:nvPr/>
          </p:nvSpPr>
          <p:spPr bwMode="auto">
            <a:xfrm>
              <a:off x="2171700" y="37595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Oval 12">
              <a:extLst>
                <a:ext uri="{FF2B5EF4-FFF2-40B4-BE49-F238E27FC236}">
                  <a16:creationId xmlns:a16="http://schemas.microsoft.com/office/drawing/2014/main" id="{9B052436-80BB-549B-D4B9-C2D9278B2496}"/>
                </a:ext>
              </a:extLst>
            </p:cNvPr>
            <p:cNvSpPr>
              <a:spLocks noChangeArrowheads="1"/>
            </p:cNvSpPr>
            <p:nvPr/>
          </p:nvSpPr>
          <p:spPr bwMode="auto">
            <a:xfrm>
              <a:off x="2940050" y="414845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Oval 13">
              <a:extLst>
                <a:ext uri="{FF2B5EF4-FFF2-40B4-BE49-F238E27FC236}">
                  <a16:creationId xmlns:a16="http://schemas.microsoft.com/office/drawing/2014/main" id="{720EBFE5-051D-C06A-9F8B-7E58557856F5}"/>
                </a:ext>
              </a:extLst>
            </p:cNvPr>
            <p:cNvSpPr>
              <a:spLocks noChangeArrowheads="1"/>
            </p:cNvSpPr>
            <p:nvPr/>
          </p:nvSpPr>
          <p:spPr bwMode="auto">
            <a:xfrm>
              <a:off x="2168525" y="29752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Oval 14">
              <a:extLst>
                <a:ext uri="{FF2B5EF4-FFF2-40B4-BE49-F238E27FC236}">
                  <a16:creationId xmlns:a16="http://schemas.microsoft.com/office/drawing/2014/main" id="{C2A48F42-364A-3CC4-EAE1-5812F71A2079}"/>
                </a:ext>
              </a:extLst>
            </p:cNvPr>
            <p:cNvSpPr>
              <a:spLocks noChangeArrowheads="1"/>
            </p:cNvSpPr>
            <p:nvPr/>
          </p:nvSpPr>
          <p:spPr bwMode="auto">
            <a:xfrm>
              <a:off x="2306638" y="33801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Oval 15">
              <a:extLst>
                <a:ext uri="{FF2B5EF4-FFF2-40B4-BE49-F238E27FC236}">
                  <a16:creationId xmlns:a16="http://schemas.microsoft.com/office/drawing/2014/main" id="{F77C541D-6EA9-EF00-0DC0-5993CB4CF126}"/>
                </a:ext>
              </a:extLst>
            </p:cNvPr>
            <p:cNvSpPr>
              <a:spLocks noChangeArrowheads="1"/>
            </p:cNvSpPr>
            <p:nvPr/>
          </p:nvSpPr>
          <p:spPr bwMode="auto">
            <a:xfrm>
              <a:off x="2833688" y="31657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Oval 16">
              <a:extLst>
                <a:ext uri="{FF2B5EF4-FFF2-40B4-BE49-F238E27FC236}">
                  <a16:creationId xmlns:a16="http://schemas.microsoft.com/office/drawing/2014/main" id="{29F5ABD7-A919-0135-9F5E-76B2F4C21071}"/>
                </a:ext>
              </a:extLst>
            </p:cNvPr>
            <p:cNvSpPr>
              <a:spLocks noChangeArrowheads="1"/>
            </p:cNvSpPr>
            <p:nvPr/>
          </p:nvSpPr>
          <p:spPr bwMode="auto">
            <a:xfrm>
              <a:off x="3152775" y="337216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Rectangle 18">
              <a:extLst>
                <a:ext uri="{FF2B5EF4-FFF2-40B4-BE49-F238E27FC236}">
                  <a16:creationId xmlns:a16="http://schemas.microsoft.com/office/drawing/2014/main" id="{E8E8E218-FCC8-680E-70DD-4811B1869474}"/>
                </a:ext>
              </a:extLst>
            </p:cNvPr>
            <p:cNvSpPr>
              <a:spLocks noChangeArrowheads="1"/>
            </p:cNvSpPr>
            <p:nvPr/>
          </p:nvSpPr>
          <p:spPr bwMode="auto">
            <a:xfrm>
              <a:off x="1470025" y="30340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Rectangle 19">
              <a:extLst>
                <a:ext uri="{FF2B5EF4-FFF2-40B4-BE49-F238E27FC236}">
                  <a16:creationId xmlns:a16="http://schemas.microsoft.com/office/drawing/2014/main" id="{E28AB398-0088-51FA-7A0D-F3A80B5D67F5}"/>
                </a:ext>
              </a:extLst>
            </p:cNvPr>
            <p:cNvSpPr>
              <a:spLocks noChangeArrowheads="1"/>
            </p:cNvSpPr>
            <p:nvPr/>
          </p:nvSpPr>
          <p:spPr bwMode="auto">
            <a:xfrm>
              <a:off x="1454150" y="385794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9" name="Rectangle 20">
              <a:extLst>
                <a:ext uri="{FF2B5EF4-FFF2-40B4-BE49-F238E27FC236}">
                  <a16:creationId xmlns:a16="http://schemas.microsoft.com/office/drawing/2014/main" id="{14331608-0E03-A42F-B240-777032D264D0}"/>
                </a:ext>
              </a:extLst>
            </p:cNvPr>
            <p:cNvSpPr>
              <a:spLocks noChangeArrowheads="1"/>
            </p:cNvSpPr>
            <p:nvPr/>
          </p:nvSpPr>
          <p:spPr bwMode="auto">
            <a:xfrm>
              <a:off x="1955800" y="462629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Rectangle 21">
              <a:extLst>
                <a:ext uri="{FF2B5EF4-FFF2-40B4-BE49-F238E27FC236}">
                  <a16:creationId xmlns:a16="http://schemas.microsoft.com/office/drawing/2014/main" id="{33AA8850-FB57-62B2-F549-47C96F0D1F1A}"/>
                </a:ext>
              </a:extLst>
            </p:cNvPr>
            <p:cNvSpPr>
              <a:spLocks noChangeArrowheads="1"/>
            </p:cNvSpPr>
            <p:nvPr/>
          </p:nvSpPr>
          <p:spPr bwMode="auto">
            <a:xfrm>
              <a:off x="2765425" y="462470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22">
              <a:extLst>
                <a:ext uri="{FF2B5EF4-FFF2-40B4-BE49-F238E27FC236}">
                  <a16:creationId xmlns:a16="http://schemas.microsoft.com/office/drawing/2014/main" id="{4058FEDC-1252-9321-C47F-2A17CBC18689}"/>
                </a:ext>
              </a:extLst>
            </p:cNvPr>
            <p:cNvSpPr>
              <a:spLocks noChangeArrowheads="1"/>
            </p:cNvSpPr>
            <p:nvPr/>
          </p:nvSpPr>
          <p:spPr bwMode="auto">
            <a:xfrm>
              <a:off x="3533775" y="418814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Rectangle 23">
              <a:extLst>
                <a:ext uri="{FF2B5EF4-FFF2-40B4-BE49-F238E27FC236}">
                  <a16:creationId xmlns:a16="http://schemas.microsoft.com/office/drawing/2014/main" id="{B00FC247-2D28-49E5-A65B-30FAD414B7D9}"/>
                </a:ext>
              </a:extLst>
            </p:cNvPr>
            <p:cNvSpPr>
              <a:spLocks noChangeArrowheads="1"/>
            </p:cNvSpPr>
            <p:nvPr/>
          </p:nvSpPr>
          <p:spPr bwMode="auto">
            <a:xfrm>
              <a:off x="3546475" y="330390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Rectangle 24">
              <a:extLst>
                <a:ext uri="{FF2B5EF4-FFF2-40B4-BE49-F238E27FC236}">
                  <a16:creationId xmlns:a16="http://schemas.microsoft.com/office/drawing/2014/main" id="{CFFC238F-EBE2-93B6-B5FF-BCB6887C94A3}"/>
                </a:ext>
              </a:extLst>
            </p:cNvPr>
            <p:cNvSpPr>
              <a:spLocks noChangeArrowheads="1"/>
            </p:cNvSpPr>
            <p:nvPr/>
          </p:nvSpPr>
          <p:spPr bwMode="auto">
            <a:xfrm>
              <a:off x="2998788" y="26022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5">
              <a:extLst>
                <a:ext uri="{FF2B5EF4-FFF2-40B4-BE49-F238E27FC236}">
                  <a16:creationId xmlns:a16="http://schemas.microsoft.com/office/drawing/2014/main" id="{8515F014-1DDA-0D08-D141-C9DC7148B53B}"/>
                </a:ext>
              </a:extLst>
            </p:cNvPr>
            <p:cNvSpPr>
              <a:spLocks noChangeArrowheads="1"/>
            </p:cNvSpPr>
            <p:nvPr/>
          </p:nvSpPr>
          <p:spPr bwMode="auto">
            <a:xfrm>
              <a:off x="2479675" y="260064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5" name="Rectangle 26">
              <a:extLst>
                <a:ext uri="{FF2B5EF4-FFF2-40B4-BE49-F238E27FC236}">
                  <a16:creationId xmlns:a16="http://schemas.microsoft.com/office/drawing/2014/main" id="{279D90BB-19F8-470D-3F2F-6F86A6C824FD}"/>
                </a:ext>
              </a:extLst>
            </p:cNvPr>
            <p:cNvSpPr>
              <a:spLocks noChangeArrowheads="1"/>
            </p:cNvSpPr>
            <p:nvPr/>
          </p:nvSpPr>
          <p:spPr bwMode="auto">
            <a:xfrm>
              <a:off x="1973263" y="25863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26" name="Group 25">
              <a:extLst>
                <a:ext uri="{FF2B5EF4-FFF2-40B4-BE49-F238E27FC236}">
                  <a16:creationId xmlns:a16="http://schemas.microsoft.com/office/drawing/2014/main" id="{581DF40C-AC83-4172-E3B7-23356D1E9BD4}"/>
                </a:ext>
              </a:extLst>
            </p:cNvPr>
            <p:cNvGrpSpPr/>
            <p:nvPr/>
          </p:nvGrpSpPr>
          <p:grpSpPr>
            <a:xfrm>
              <a:off x="3962400" y="2570480"/>
              <a:ext cx="2774950" cy="2208213"/>
              <a:chOff x="3962400" y="2570480"/>
              <a:chExt cx="2774950" cy="2208213"/>
            </a:xfrm>
          </p:grpSpPr>
          <p:sp>
            <p:nvSpPr>
              <p:cNvPr id="27" name="AutoShape 17">
                <a:extLst>
                  <a:ext uri="{FF2B5EF4-FFF2-40B4-BE49-F238E27FC236}">
                    <a16:creationId xmlns:a16="http://schemas.microsoft.com/office/drawing/2014/main" id="{BC353147-781D-5CCE-0551-A4887EEEBF91}"/>
                  </a:ext>
                </a:extLst>
              </p:cNvPr>
              <p:cNvSpPr>
                <a:spLocks noChangeArrowheads="1"/>
              </p:cNvSpPr>
              <p:nvPr/>
            </p:nvSpPr>
            <p:spPr bwMode="auto">
              <a:xfrm>
                <a:off x="3962400" y="329914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8" name="Rectangle 27">
                <a:extLst>
                  <a:ext uri="{FF2B5EF4-FFF2-40B4-BE49-F238E27FC236}">
                    <a16:creationId xmlns:a16="http://schemas.microsoft.com/office/drawing/2014/main" id="{5916A9CD-BA3E-8B75-C250-9E8F22298564}"/>
                  </a:ext>
                </a:extLst>
              </p:cNvPr>
              <p:cNvSpPr>
                <a:spLocks noChangeArrowheads="1"/>
              </p:cNvSpPr>
              <p:nvPr/>
            </p:nvSpPr>
            <p:spPr bwMode="auto">
              <a:xfrm>
                <a:off x="4562475" y="2667318"/>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9" name="Oval 28">
                <a:extLst>
                  <a:ext uri="{FF2B5EF4-FFF2-40B4-BE49-F238E27FC236}">
                    <a16:creationId xmlns:a16="http://schemas.microsoft.com/office/drawing/2014/main" id="{6A978DD4-EE1D-23AF-7A71-A2D6DEF0D67E}"/>
                  </a:ext>
                </a:extLst>
              </p:cNvPr>
              <p:cNvSpPr>
                <a:spLocks noChangeArrowheads="1"/>
              </p:cNvSpPr>
              <p:nvPr/>
            </p:nvSpPr>
            <p:spPr bwMode="auto">
              <a:xfrm>
                <a:off x="4745038" y="29610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0" name="Oval 29">
                <a:extLst>
                  <a:ext uri="{FF2B5EF4-FFF2-40B4-BE49-F238E27FC236}">
                    <a16:creationId xmlns:a16="http://schemas.microsoft.com/office/drawing/2014/main" id="{B548692B-CBC4-BEE4-B73B-C4F9FB7FD01B}"/>
                  </a:ext>
                </a:extLst>
              </p:cNvPr>
              <p:cNvSpPr>
                <a:spLocks noChangeArrowheads="1"/>
              </p:cNvSpPr>
              <p:nvPr/>
            </p:nvSpPr>
            <p:spPr bwMode="auto">
              <a:xfrm>
                <a:off x="4883150" y="33658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1" name="Oval 30">
                <a:extLst>
                  <a:ext uri="{FF2B5EF4-FFF2-40B4-BE49-F238E27FC236}">
                    <a16:creationId xmlns:a16="http://schemas.microsoft.com/office/drawing/2014/main" id="{25D58031-E75A-6B3F-A47C-51C05167659C}"/>
                  </a:ext>
                </a:extLst>
              </p:cNvPr>
              <p:cNvSpPr>
                <a:spLocks noChangeArrowheads="1"/>
              </p:cNvSpPr>
              <p:nvPr/>
            </p:nvSpPr>
            <p:spPr bwMode="auto">
              <a:xfrm>
                <a:off x="4810125" y="402145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2" name="Oval 31">
                <a:extLst>
                  <a:ext uri="{FF2B5EF4-FFF2-40B4-BE49-F238E27FC236}">
                    <a16:creationId xmlns:a16="http://schemas.microsoft.com/office/drawing/2014/main" id="{BEDB7A84-E47F-EDEF-29B5-E97BE67B8C99}"/>
                  </a:ext>
                </a:extLst>
              </p:cNvPr>
              <p:cNvSpPr>
                <a:spLocks noChangeArrowheads="1"/>
              </p:cNvSpPr>
              <p:nvPr/>
            </p:nvSpPr>
            <p:spPr bwMode="auto">
              <a:xfrm>
                <a:off x="5410200" y="31515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3" name="Oval 32">
                <a:extLst>
                  <a:ext uri="{FF2B5EF4-FFF2-40B4-BE49-F238E27FC236}">
                    <a16:creationId xmlns:a16="http://schemas.microsoft.com/office/drawing/2014/main" id="{33D816A2-AA5B-BE64-3791-4CFC41434E17}"/>
                  </a:ext>
                </a:extLst>
              </p:cNvPr>
              <p:cNvSpPr>
                <a:spLocks noChangeArrowheads="1"/>
              </p:cNvSpPr>
              <p:nvPr/>
            </p:nvSpPr>
            <p:spPr bwMode="auto">
              <a:xfrm>
                <a:off x="5268913" y="42706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4" name="Oval 33">
                <a:extLst>
                  <a:ext uri="{FF2B5EF4-FFF2-40B4-BE49-F238E27FC236}">
                    <a16:creationId xmlns:a16="http://schemas.microsoft.com/office/drawing/2014/main" id="{DBC877C4-0A9A-97ED-F17B-CEBE965523DC}"/>
                  </a:ext>
                </a:extLst>
              </p:cNvPr>
              <p:cNvSpPr>
                <a:spLocks noChangeArrowheads="1"/>
              </p:cNvSpPr>
              <p:nvPr/>
            </p:nvSpPr>
            <p:spPr bwMode="auto">
              <a:xfrm>
                <a:off x="5700713" y="36452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5" name="Oval 34">
                <a:extLst>
                  <a:ext uri="{FF2B5EF4-FFF2-40B4-BE49-F238E27FC236}">
                    <a16:creationId xmlns:a16="http://schemas.microsoft.com/office/drawing/2014/main" id="{14F37726-47CA-87ED-2E14-7965605FBEFF}"/>
                  </a:ext>
                </a:extLst>
              </p:cNvPr>
              <p:cNvSpPr>
                <a:spLocks noChangeArrowheads="1"/>
              </p:cNvSpPr>
              <p:nvPr/>
            </p:nvSpPr>
            <p:spPr bwMode="auto">
              <a:xfrm>
                <a:off x="5181600" y="374364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6" name="Oval 35">
                <a:extLst>
                  <a:ext uri="{FF2B5EF4-FFF2-40B4-BE49-F238E27FC236}">
                    <a16:creationId xmlns:a16="http://schemas.microsoft.com/office/drawing/2014/main" id="{47F7F70A-407B-1057-B390-D0D44E1D30FB}"/>
                  </a:ext>
                </a:extLst>
              </p:cNvPr>
              <p:cNvSpPr>
                <a:spLocks noChangeArrowheads="1"/>
              </p:cNvSpPr>
              <p:nvPr/>
            </p:nvSpPr>
            <p:spPr bwMode="auto">
              <a:xfrm>
                <a:off x="5949950" y="41325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7" name="Oval 36">
                <a:extLst>
                  <a:ext uri="{FF2B5EF4-FFF2-40B4-BE49-F238E27FC236}">
                    <a16:creationId xmlns:a16="http://schemas.microsoft.com/office/drawing/2014/main" id="{58B16BB0-2443-F991-E1EA-AC68FC5B8849}"/>
                  </a:ext>
                </a:extLst>
              </p:cNvPr>
              <p:cNvSpPr>
                <a:spLocks noChangeArrowheads="1"/>
              </p:cNvSpPr>
              <p:nvPr/>
            </p:nvSpPr>
            <p:spPr bwMode="auto">
              <a:xfrm>
                <a:off x="5178425" y="29594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8" name="Oval 37">
                <a:extLst>
                  <a:ext uri="{FF2B5EF4-FFF2-40B4-BE49-F238E27FC236}">
                    <a16:creationId xmlns:a16="http://schemas.microsoft.com/office/drawing/2014/main" id="{61593481-4DD0-24CC-1434-8E9B68E4CB5E}"/>
                  </a:ext>
                </a:extLst>
              </p:cNvPr>
              <p:cNvSpPr>
                <a:spLocks noChangeArrowheads="1"/>
              </p:cNvSpPr>
              <p:nvPr/>
            </p:nvSpPr>
            <p:spPr bwMode="auto">
              <a:xfrm>
                <a:off x="5316538" y="336423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9" name="Oval 38">
                <a:extLst>
                  <a:ext uri="{FF2B5EF4-FFF2-40B4-BE49-F238E27FC236}">
                    <a16:creationId xmlns:a16="http://schemas.microsoft.com/office/drawing/2014/main" id="{8231A8B5-2FA3-D90F-F998-6C7217BB47C8}"/>
                  </a:ext>
                </a:extLst>
              </p:cNvPr>
              <p:cNvSpPr>
                <a:spLocks noChangeArrowheads="1"/>
              </p:cNvSpPr>
              <p:nvPr/>
            </p:nvSpPr>
            <p:spPr bwMode="auto">
              <a:xfrm>
                <a:off x="5843588" y="31499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0" name="Oval 39">
                <a:extLst>
                  <a:ext uri="{FF2B5EF4-FFF2-40B4-BE49-F238E27FC236}">
                    <a16:creationId xmlns:a16="http://schemas.microsoft.com/office/drawing/2014/main" id="{8CE71CD3-29FE-8778-6B83-E5ACCC90C07A}"/>
                  </a:ext>
                </a:extLst>
              </p:cNvPr>
              <p:cNvSpPr>
                <a:spLocks noChangeArrowheads="1"/>
              </p:cNvSpPr>
              <p:nvPr/>
            </p:nvSpPr>
            <p:spPr bwMode="auto">
              <a:xfrm>
                <a:off x="6162675" y="33562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1" name="Rectangle 40">
                <a:extLst>
                  <a:ext uri="{FF2B5EF4-FFF2-40B4-BE49-F238E27FC236}">
                    <a16:creationId xmlns:a16="http://schemas.microsoft.com/office/drawing/2014/main" id="{EACB41E4-DB0E-0F6E-E619-C3513127592C}"/>
                  </a:ext>
                </a:extLst>
              </p:cNvPr>
              <p:cNvSpPr>
                <a:spLocks noChangeArrowheads="1"/>
              </p:cNvSpPr>
              <p:nvPr/>
            </p:nvSpPr>
            <p:spPr bwMode="auto">
              <a:xfrm>
                <a:off x="4479925" y="30181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2" name="Rectangle 41">
                <a:extLst>
                  <a:ext uri="{FF2B5EF4-FFF2-40B4-BE49-F238E27FC236}">
                    <a16:creationId xmlns:a16="http://schemas.microsoft.com/office/drawing/2014/main" id="{9A1FF14B-3EEC-0D3E-081E-5AAEB22DF778}"/>
                  </a:ext>
                </a:extLst>
              </p:cNvPr>
              <p:cNvSpPr>
                <a:spLocks noChangeArrowheads="1"/>
              </p:cNvSpPr>
              <p:nvPr/>
            </p:nvSpPr>
            <p:spPr bwMode="auto">
              <a:xfrm>
                <a:off x="4464050" y="38420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3" name="Rectangle 42">
                <a:extLst>
                  <a:ext uri="{FF2B5EF4-FFF2-40B4-BE49-F238E27FC236}">
                    <a16:creationId xmlns:a16="http://schemas.microsoft.com/office/drawing/2014/main" id="{267DE1A7-6217-D2DC-C1B0-A8D872CB7446}"/>
                  </a:ext>
                </a:extLst>
              </p:cNvPr>
              <p:cNvSpPr>
                <a:spLocks noChangeArrowheads="1"/>
              </p:cNvSpPr>
              <p:nvPr/>
            </p:nvSpPr>
            <p:spPr bwMode="auto">
              <a:xfrm>
                <a:off x="4965700" y="461041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4" name="Rectangle 43">
                <a:extLst>
                  <a:ext uri="{FF2B5EF4-FFF2-40B4-BE49-F238E27FC236}">
                    <a16:creationId xmlns:a16="http://schemas.microsoft.com/office/drawing/2014/main" id="{B4684551-EF53-7B05-6E7C-80C3BE3875BF}"/>
                  </a:ext>
                </a:extLst>
              </p:cNvPr>
              <p:cNvSpPr>
                <a:spLocks noChangeArrowheads="1"/>
              </p:cNvSpPr>
              <p:nvPr/>
            </p:nvSpPr>
            <p:spPr bwMode="auto">
              <a:xfrm>
                <a:off x="5775325" y="46088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5" name="Rectangle 44">
                <a:extLst>
                  <a:ext uri="{FF2B5EF4-FFF2-40B4-BE49-F238E27FC236}">
                    <a16:creationId xmlns:a16="http://schemas.microsoft.com/office/drawing/2014/main" id="{145A8AC7-6970-6B0E-5362-1090670EE99D}"/>
                  </a:ext>
                </a:extLst>
              </p:cNvPr>
              <p:cNvSpPr>
                <a:spLocks noChangeArrowheads="1"/>
              </p:cNvSpPr>
              <p:nvPr/>
            </p:nvSpPr>
            <p:spPr bwMode="auto">
              <a:xfrm>
                <a:off x="6543675" y="41722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6" name="Rectangle 45">
                <a:extLst>
                  <a:ext uri="{FF2B5EF4-FFF2-40B4-BE49-F238E27FC236}">
                    <a16:creationId xmlns:a16="http://schemas.microsoft.com/office/drawing/2014/main" id="{CF308192-1EDB-8672-D202-08775D82E547}"/>
                  </a:ext>
                </a:extLst>
              </p:cNvPr>
              <p:cNvSpPr>
                <a:spLocks noChangeArrowheads="1"/>
              </p:cNvSpPr>
              <p:nvPr/>
            </p:nvSpPr>
            <p:spPr bwMode="auto">
              <a:xfrm>
                <a:off x="6556375" y="32880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7" name="Rectangle 46">
                <a:extLst>
                  <a:ext uri="{FF2B5EF4-FFF2-40B4-BE49-F238E27FC236}">
                    <a16:creationId xmlns:a16="http://schemas.microsoft.com/office/drawing/2014/main" id="{A5155F3A-054F-772F-5FA6-1214411E4BD9}"/>
                  </a:ext>
                </a:extLst>
              </p:cNvPr>
              <p:cNvSpPr>
                <a:spLocks noChangeArrowheads="1"/>
              </p:cNvSpPr>
              <p:nvPr/>
            </p:nvSpPr>
            <p:spPr bwMode="auto">
              <a:xfrm>
                <a:off x="6008688" y="25863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8" name="Rectangle 47">
                <a:extLst>
                  <a:ext uri="{FF2B5EF4-FFF2-40B4-BE49-F238E27FC236}">
                    <a16:creationId xmlns:a16="http://schemas.microsoft.com/office/drawing/2014/main" id="{EDF102C2-9232-18EF-9A33-519F842AA265}"/>
                  </a:ext>
                </a:extLst>
              </p:cNvPr>
              <p:cNvSpPr>
                <a:spLocks noChangeArrowheads="1"/>
              </p:cNvSpPr>
              <p:nvPr/>
            </p:nvSpPr>
            <p:spPr bwMode="auto">
              <a:xfrm>
                <a:off x="5489575" y="25847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9" name="Rectangle 48">
                <a:extLst>
                  <a:ext uri="{FF2B5EF4-FFF2-40B4-BE49-F238E27FC236}">
                    <a16:creationId xmlns:a16="http://schemas.microsoft.com/office/drawing/2014/main" id="{6B16F285-0DA1-7DB1-1D43-48EAB0D7E9AB}"/>
                  </a:ext>
                </a:extLst>
              </p:cNvPr>
              <p:cNvSpPr>
                <a:spLocks noChangeArrowheads="1"/>
              </p:cNvSpPr>
              <p:nvPr/>
            </p:nvSpPr>
            <p:spPr bwMode="auto">
              <a:xfrm>
                <a:off x="4983163" y="257048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50" name="Line 49">
              <a:extLst>
                <a:ext uri="{FF2B5EF4-FFF2-40B4-BE49-F238E27FC236}">
                  <a16:creationId xmlns:a16="http://schemas.microsoft.com/office/drawing/2014/main" id="{C9E8C299-81FC-E9F5-3DA9-A88B5E02BABA}"/>
                </a:ext>
              </a:extLst>
            </p:cNvPr>
            <p:cNvSpPr>
              <a:spLocks noChangeShapeType="1"/>
            </p:cNvSpPr>
            <p:nvPr/>
          </p:nvSpPr>
          <p:spPr bwMode="auto">
            <a:xfrm>
              <a:off x="5588000" y="2668905"/>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64722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42EC-A7C2-2453-6839-869FBB023F5A}"/>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84635520-9155-1259-BDD0-A45EF762A188}"/>
              </a:ext>
            </a:extLst>
          </p:cNvPr>
          <p:cNvSpPr>
            <a:spLocks noGrp="1"/>
          </p:cNvSpPr>
          <p:nvPr>
            <p:ph idx="1"/>
          </p:nvPr>
        </p:nvSpPr>
        <p:spPr/>
        <p:txBody>
          <a:bodyPr/>
          <a:lstStyle/>
          <a:p>
            <a:r>
              <a:rPr lang="en-US" dirty="0"/>
              <a:t>What if QP does not spread gates </a:t>
            </a:r>
            <a:r>
              <a:rPr lang="en-US" i="1" dirty="0"/>
              <a:t>evenly</a:t>
            </a:r>
            <a:r>
              <a:rPr lang="en-US" dirty="0"/>
              <a:t> between halves?  </a:t>
            </a:r>
          </a:p>
          <a:p>
            <a:endParaRPr lang="en-US" dirty="0"/>
          </a:p>
        </p:txBody>
      </p:sp>
      <p:grpSp>
        <p:nvGrpSpPr>
          <p:cNvPr id="58" name="Group 57">
            <a:extLst>
              <a:ext uri="{FF2B5EF4-FFF2-40B4-BE49-F238E27FC236}">
                <a16:creationId xmlns:a16="http://schemas.microsoft.com/office/drawing/2014/main" id="{0E9C7A4B-7779-B31F-5840-BA0AD563A07B}"/>
              </a:ext>
            </a:extLst>
          </p:cNvPr>
          <p:cNvGrpSpPr/>
          <p:nvPr/>
        </p:nvGrpSpPr>
        <p:grpSpPr>
          <a:xfrm>
            <a:off x="1057949" y="2158909"/>
            <a:ext cx="10295851" cy="4133268"/>
            <a:chOff x="198834" y="1335088"/>
            <a:chExt cx="8274485" cy="3321791"/>
          </a:xfrm>
        </p:grpSpPr>
        <p:sp>
          <p:nvSpPr>
            <p:cNvPr id="4" name="Rectangle 4">
              <a:extLst>
                <a:ext uri="{FF2B5EF4-FFF2-40B4-BE49-F238E27FC236}">
                  <a16:creationId xmlns:a16="http://schemas.microsoft.com/office/drawing/2014/main" id="{78EAADD8-47A5-C324-B8EC-7E17EE713843}"/>
                </a:ext>
              </a:extLst>
            </p:cNvPr>
            <p:cNvSpPr>
              <a:spLocks noChangeArrowheads="1"/>
            </p:cNvSpPr>
            <p:nvPr/>
          </p:nvSpPr>
          <p:spPr bwMode="auto">
            <a:xfrm>
              <a:off x="1203473" y="144462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09403925-9A61-6722-B202-E00DF14C3B3D}"/>
                </a:ext>
              </a:extLst>
            </p:cNvPr>
            <p:cNvSpPr>
              <a:spLocks noChangeArrowheads="1"/>
            </p:cNvSpPr>
            <p:nvPr/>
          </p:nvSpPr>
          <p:spPr bwMode="auto">
            <a:xfrm>
              <a:off x="1386035" y="17383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03F83D8F-70A5-394E-5553-DEE6F9A055A7}"/>
                </a:ext>
              </a:extLst>
            </p:cNvPr>
            <p:cNvSpPr>
              <a:spLocks noChangeArrowheads="1"/>
            </p:cNvSpPr>
            <p:nvPr/>
          </p:nvSpPr>
          <p:spPr bwMode="auto">
            <a:xfrm>
              <a:off x="1524148" y="21431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8FE01F06-BF75-BDE6-D716-CB71ED6C57CA}"/>
                </a:ext>
              </a:extLst>
            </p:cNvPr>
            <p:cNvSpPr>
              <a:spLocks noChangeArrowheads="1"/>
            </p:cNvSpPr>
            <p:nvPr/>
          </p:nvSpPr>
          <p:spPr bwMode="auto">
            <a:xfrm>
              <a:off x="1451123" y="27987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FBD03882-E2AD-47F1-0A2D-EA3ACCB2F251}"/>
                </a:ext>
              </a:extLst>
            </p:cNvPr>
            <p:cNvSpPr>
              <a:spLocks noChangeArrowheads="1"/>
            </p:cNvSpPr>
            <p:nvPr/>
          </p:nvSpPr>
          <p:spPr bwMode="auto">
            <a:xfrm>
              <a:off x="1798785" y="21939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634B77BA-9ABE-7AF6-BCB5-EE674D4830B0}"/>
                </a:ext>
              </a:extLst>
            </p:cNvPr>
            <p:cNvSpPr>
              <a:spLocks noChangeArrowheads="1"/>
            </p:cNvSpPr>
            <p:nvPr/>
          </p:nvSpPr>
          <p:spPr bwMode="auto">
            <a:xfrm>
              <a:off x="1909910" y="30480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EAAA61A-A6AF-302E-6DBA-F8F1272EA172}"/>
                </a:ext>
              </a:extLst>
            </p:cNvPr>
            <p:cNvSpPr>
              <a:spLocks noChangeArrowheads="1"/>
            </p:cNvSpPr>
            <p:nvPr/>
          </p:nvSpPr>
          <p:spPr bwMode="auto">
            <a:xfrm>
              <a:off x="1682898" y="24812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F5939A7C-A7BB-649B-3875-740DA32788BC}"/>
                </a:ext>
              </a:extLst>
            </p:cNvPr>
            <p:cNvSpPr>
              <a:spLocks noChangeArrowheads="1"/>
            </p:cNvSpPr>
            <p:nvPr/>
          </p:nvSpPr>
          <p:spPr bwMode="auto">
            <a:xfrm>
              <a:off x="1822598" y="25209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F983A282-6C8C-6D24-D74F-5427D0AAAB16}"/>
                </a:ext>
              </a:extLst>
            </p:cNvPr>
            <p:cNvSpPr>
              <a:spLocks noChangeArrowheads="1"/>
            </p:cNvSpPr>
            <p:nvPr/>
          </p:nvSpPr>
          <p:spPr bwMode="auto">
            <a:xfrm>
              <a:off x="1932135" y="29686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4D43BC49-9EAF-F74A-BCE8-A90D336A8B70}"/>
                </a:ext>
              </a:extLst>
            </p:cNvPr>
            <p:cNvSpPr>
              <a:spLocks noChangeArrowheads="1"/>
            </p:cNvSpPr>
            <p:nvPr/>
          </p:nvSpPr>
          <p:spPr bwMode="auto">
            <a:xfrm>
              <a:off x="1819423" y="16510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C213567C-D556-18A4-E983-1C84A462E798}"/>
                </a:ext>
              </a:extLst>
            </p:cNvPr>
            <p:cNvSpPr>
              <a:spLocks noChangeArrowheads="1"/>
            </p:cNvSpPr>
            <p:nvPr/>
          </p:nvSpPr>
          <p:spPr bwMode="auto">
            <a:xfrm>
              <a:off x="1957535" y="20558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E7AE8A42-8231-3B0F-596C-50DB9EDB741E}"/>
                </a:ext>
              </a:extLst>
            </p:cNvPr>
            <p:cNvSpPr>
              <a:spLocks noChangeArrowheads="1"/>
            </p:cNvSpPr>
            <p:nvPr/>
          </p:nvSpPr>
          <p:spPr bwMode="auto">
            <a:xfrm>
              <a:off x="1825773" y="18430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090829C7-9B13-04DA-86CA-79F1E92EC2D4}"/>
                </a:ext>
              </a:extLst>
            </p:cNvPr>
            <p:cNvSpPr>
              <a:spLocks noChangeArrowheads="1"/>
            </p:cNvSpPr>
            <p:nvPr/>
          </p:nvSpPr>
          <p:spPr bwMode="auto">
            <a:xfrm>
              <a:off x="2144860" y="2192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Rectangle 17">
              <a:extLst>
                <a:ext uri="{FF2B5EF4-FFF2-40B4-BE49-F238E27FC236}">
                  <a16:creationId xmlns:a16="http://schemas.microsoft.com/office/drawing/2014/main" id="{16FCA06D-C341-8DE1-6FB1-4D7A4E9FC758}"/>
                </a:ext>
              </a:extLst>
            </p:cNvPr>
            <p:cNvSpPr>
              <a:spLocks noChangeArrowheads="1"/>
            </p:cNvSpPr>
            <p:nvPr/>
          </p:nvSpPr>
          <p:spPr bwMode="auto">
            <a:xfrm>
              <a:off x="1120923" y="17954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18">
              <a:extLst>
                <a:ext uri="{FF2B5EF4-FFF2-40B4-BE49-F238E27FC236}">
                  <a16:creationId xmlns:a16="http://schemas.microsoft.com/office/drawing/2014/main" id="{48B5FEB1-705F-84DD-5F3D-4E903D02E9A1}"/>
                </a:ext>
              </a:extLst>
            </p:cNvPr>
            <p:cNvSpPr>
              <a:spLocks noChangeArrowheads="1"/>
            </p:cNvSpPr>
            <p:nvPr/>
          </p:nvSpPr>
          <p:spPr bwMode="auto">
            <a:xfrm>
              <a:off x="1105048" y="26193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B1149C45-1446-6FAA-CCC9-AFF4A48623D6}"/>
                </a:ext>
              </a:extLst>
            </p:cNvPr>
            <p:cNvSpPr>
              <a:spLocks noChangeArrowheads="1"/>
            </p:cNvSpPr>
            <p:nvPr/>
          </p:nvSpPr>
          <p:spPr bwMode="auto">
            <a:xfrm>
              <a:off x="1606698" y="33877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C738A14-20AC-9B8F-EBC6-8974D483D5F9}"/>
                </a:ext>
              </a:extLst>
            </p:cNvPr>
            <p:cNvSpPr>
              <a:spLocks noChangeArrowheads="1"/>
            </p:cNvSpPr>
            <p:nvPr/>
          </p:nvSpPr>
          <p:spPr bwMode="auto">
            <a:xfrm>
              <a:off x="2416323" y="33861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AA377B85-8096-AEFB-D85A-4C89173C30FC}"/>
                </a:ext>
              </a:extLst>
            </p:cNvPr>
            <p:cNvSpPr>
              <a:spLocks noChangeArrowheads="1"/>
            </p:cNvSpPr>
            <p:nvPr/>
          </p:nvSpPr>
          <p:spPr bwMode="auto">
            <a:xfrm>
              <a:off x="3184673" y="29495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3BEC6700-41D5-9597-9E03-24E0A17B0D27}"/>
                </a:ext>
              </a:extLst>
            </p:cNvPr>
            <p:cNvSpPr>
              <a:spLocks noChangeArrowheads="1"/>
            </p:cNvSpPr>
            <p:nvPr/>
          </p:nvSpPr>
          <p:spPr bwMode="auto">
            <a:xfrm>
              <a:off x="3197373" y="20653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F18825B2-2AC7-26D0-303D-9C41CE9EC621}"/>
                </a:ext>
              </a:extLst>
            </p:cNvPr>
            <p:cNvSpPr>
              <a:spLocks noChangeArrowheads="1"/>
            </p:cNvSpPr>
            <p:nvPr/>
          </p:nvSpPr>
          <p:spPr bwMode="auto">
            <a:xfrm>
              <a:off x="2649685" y="13636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2E8F3350-5E84-0AC1-A730-0B386C68D59D}"/>
                </a:ext>
              </a:extLst>
            </p:cNvPr>
            <p:cNvSpPr>
              <a:spLocks noChangeArrowheads="1"/>
            </p:cNvSpPr>
            <p:nvPr/>
          </p:nvSpPr>
          <p:spPr bwMode="auto">
            <a:xfrm>
              <a:off x="2130573" y="13620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89915AEE-ED21-F3C4-F6D9-814F300A6229}"/>
                </a:ext>
              </a:extLst>
            </p:cNvPr>
            <p:cNvSpPr>
              <a:spLocks noChangeArrowheads="1"/>
            </p:cNvSpPr>
            <p:nvPr/>
          </p:nvSpPr>
          <p:spPr bwMode="auto">
            <a:xfrm>
              <a:off x="1624160" y="13477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Text Box 27">
              <a:extLst>
                <a:ext uri="{FF2B5EF4-FFF2-40B4-BE49-F238E27FC236}">
                  <a16:creationId xmlns:a16="http://schemas.microsoft.com/office/drawing/2014/main" id="{45369E19-6C3B-392F-ED80-CEC4DE7DEE5D}"/>
                </a:ext>
              </a:extLst>
            </p:cNvPr>
            <p:cNvSpPr txBox="1">
              <a:spLocks noChangeArrowheads="1"/>
            </p:cNvSpPr>
            <p:nvPr/>
          </p:nvSpPr>
          <p:spPr bwMode="auto">
            <a:xfrm>
              <a:off x="198834" y="3702050"/>
              <a:ext cx="2763621" cy="742054"/>
            </a:xfrm>
            <a:prstGeom prst="rect">
              <a:avLst/>
            </a:prstGeom>
            <a:noFill/>
            <a:ln w="12700">
              <a:noFill/>
              <a:miter lim="800000"/>
              <a:headEnd/>
              <a:tailEnd/>
            </a:ln>
            <a:effectLst/>
          </p:spPr>
          <p:txBody>
            <a:bodyPr wrap="square">
              <a:prstTxWarp prst="textNoShape">
                <a:avLst/>
              </a:prstTxWarp>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know which</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gates to put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left </a:t>
              </a:r>
              <a:r>
                <a:rPr kumimoji="0" lang="en-US" sz="1800" u="none" strike="noStrike" kern="0" cap="none" spc="0" normalizeH="0" baseline="0" noProof="0" dirty="0" err="1">
                  <a:ln>
                    <a:noFill/>
                  </a:ln>
                  <a:effectLst/>
                  <a:uLnTx/>
                  <a:uFillTx/>
                  <a:latin typeface="Arial" panose="020B0604020202020204" pitchFamily="34" charset="0"/>
                  <a:cs typeface="Arial" panose="020B0604020202020204" pitchFamily="34" charset="0"/>
                </a:rPr>
                <a:t>vs</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 right</a:t>
              </a:r>
              <a:b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if this is </a:t>
              </a:r>
              <a:r>
                <a:rPr lang="en-US" sz="1800" kern="0" dirty="0">
                  <a:solidFill>
                    <a:sysClr val="windowText" lastClr="000000"/>
                  </a:solidFill>
                  <a:latin typeface="Arial" panose="020B0604020202020204" pitchFamily="34" charset="0"/>
                  <a:cs typeface="Arial" panose="020B0604020202020204" pitchFamily="34" charset="0"/>
                </a:rPr>
                <a:t>initial </a:t>
              </a:r>
              <a:r>
                <a:rPr lang="en-US" sz="1800" b="1" kern="0" dirty="0">
                  <a:solidFill>
                    <a:sysClr val="windowText" lastClr="000000"/>
                  </a:solidFill>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p>
          </p:txBody>
        </p:sp>
        <p:sp>
          <p:nvSpPr>
            <p:cNvPr id="27" name="Line 31">
              <a:extLst>
                <a:ext uri="{FF2B5EF4-FFF2-40B4-BE49-F238E27FC236}">
                  <a16:creationId xmlns:a16="http://schemas.microsoft.com/office/drawing/2014/main" id="{2E004D48-924C-F9C6-5DF0-CF7CFDA1A4F4}"/>
                </a:ext>
              </a:extLst>
            </p:cNvPr>
            <p:cNvSpPr>
              <a:spLocks noChangeShapeType="1"/>
            </p:cNvSpPr>
            <p:nvPr/>
          </p:nvSpPr>
          <p:spPr bwMode="auto">
            <a:xfrm flipV="1">
              <a:off x="1062185" y="3024188"/>
              <a:ext cx="361950" cy="703262"/>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Oval 43">
              <a:extLst>
                <a:ext uri="{FF2B5EF4-FFF2-40B4-BE49-F238E27FC236}">
                  <a16:creationId xmlns:a16="http://schemas.microsoft.com/office/drawing/2014/main" id="{69FFB1A0-95DA-83FA-7D04-3E11CD22532F}"/>
                </a:ext>
              </a:extLst>
            </p:cNvPr>
            <p:cNvSpPr>
              <a:spLocks noChangeArrowheads="1"/>
            </p:cNvSpPr>
            <p:nvPr/>
          </p:nvSpPr>
          <p:spPr bwMode="auto">
            <a:xfrm>
              <a:off x="2170260" y="1858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09E8FAB-6974-2EFC-0E8C-E5A5976C82C0}"/>
                </a:ext>
              </a:extLst>
            </p:cNvPr>
            <p:cNvGrpSpPr/>
            <p:nvPr/>
          </p:nvGrpSpPr>
          <p:grpSpPr>
            <a:xfrm>
              <a:off x="3983112" y="1335088"/>
              <a:ext cx="4490207" cy="3109016"/>
              <a:chOff x="3983112" y="1335088"/>
              <a:chExt cx="4490207" cy="3109016"/>
            </a:xfrm>
          </p:grpSpPr>
          <p:sp>
            <p:nvSpPr>
              <p:cNvPr id="30" name="AutoShape 26">
                <a:extLst>
                  <a:ext uri="{FF2B5EF4-FFF2-40B4-BE49-F238E27FC236}">
                    <a16:creationId xmlns:a16="http://schemas.microsoft.com/office/drawing/2014/main" id="{9E98F79A-8176-6A7C-7D89-358E5B65AF70}"/>
                  </a:ext>
                </a:extLst>
              </p:cNvPr>
              <p:cNvSpPr>
                <a:spLocks noChangeArrowheads="1"/>
              </p:cNvSpPr>
              <p:nvPr/>
            </p:nvSpPr>
            <p:spPr bwMode="auto">
              <a:xfrm>
                <a:off x="3983112" y="1610001"/>
                <a:ext cx="559705" cy="614796"/>
              </a:xfrm>
              <a:prstGeom prst="rightArrow">
                <a:avLst>
                  <a:gd name="adj1" fmla="val 50000"/>
                  <a:gd name="adj2" fmla="val 37606"/>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Text Box 28">
                <a:extLst>
                  <a:ext uri="{FF2B5EF4-FFF2-40B4-BE49-F238E27FC236}">
                    <a16:creationId xmlns:a16="http://schemas.microsoft.com/office/drawing/2014/main" id="{B8983540-BBB3-1139-EEB7-DDD4F5587582}"/>
                  </a:ext>
                </a:extLst>
              </p:cNvPr>
              <p:cNvSpPr txBox="1">
                <a:spLocks noChangeArrowheads="1"/>
              </p:cNvSpPr>
              <p:nvPr/>
            </p:nvSpPr>
            <p:spPr bwMode="auto">
              <a:xfrm>
                <a:off x="4666976" y="3702050"/>
                <a:ext cx="3806343" cy="742054"/>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We partition region at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exact</a:t>
                </a:r>
                <a:r>
                  <a:rPr kumimoji="0" lang="en-US" sz="1800" u="none" strike="noStrike" kern="0" cap="none" spc="0" normalizeH="0" noProof="0" dirty="0">
                    <a:ln>
                      <a:noFill/>
                    </a:ln>
                    <a:effectLst/>
                    <a:uLnTx/>
                    <a:uFillTx/>
                    <a:latin typeface="Arial" panose="020B0604020202020204" pitchFamily="34" charset="0"/>
                    <a:cs typeface="Arial" panose="020B0604020202020204" pitchFamily="34" charset="0"/>
                  </a:rPr>
                  <a:t> center</a:t>
                </a:r>
                <a:r>
                  <a:rPr kumimoji="0" lang="en-US" sz="18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reformulate a new </a:t>
                </a:r>
                <a:r>
                  <a:rPr kumimoji="0" lang="en-US" sz="18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to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re-do</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the</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gates on each side?</a:t>
                </a:r>
              </a:p>
            </p:txBody>
          </p:sp>
          <p:sp>
            <p:nvSpPr>
              <p:cNvPr id="32" name="Line 29">
                <a:extLst>
                  <a:ext uri="{FF2B5EF4-FFF2-40B4-BE49-F238E27FC236}">
                    <a16:creationId xmlns:a16="http://schemas.microsoft.com/office/drawing/2014/main" id="{6CB55198-3743-6E25-8287-793662D66046}"/>
                  </a:ext>
                </a:extLst>
              </p:cNvPr>
              <p:cNvSpPr>
                <a:spLocks noChangeShapeType="1"/>
              </p:cNvSpPr>
              <p:nvPr/>
            </p:nvSpPr>
            <p:spPr bwMode="auto">
              <a:xfrm>
                <a:off x="6369198" y="1435100"/>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30">
                <a:extLst>
                  <a:ext uri="{FF2B5EF4-FFF2-40B4-BE49-F238E27FC236}">
                    <a16:creationId xmlns:a16="http://schemas.microsoft.com/office/drawing/2014/main" id="{F0A604E1-F330-EF5D-DAFD-1362A8D6E3E5}"/>
                  </a:ext>
                </a:extLst>
              </p:cNvPr>
              <p:cNvSpPr>
                <a:spLocks noChangeShapeType="1"/>
              </p:cNvSpPr>
              <p:nvPr/>
            </p:nvSpPr>
            <p:spPr bwMode="auto">
              <a:xfrm flipV="1">
                <a:off x="6356303" y="3455988"/>
                <a:ext cx="38295" cy="30281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2">
                <a:extLst>
                  <a:ext uri="{FF2B5EF4-FFF2-40B4-BE49-F238E27FC236}">
                    <a16:creationId xmlns:a16="http://schemas.microsoft.com/office/drawing/2014/main" id="{6191A22E-122C-2F28-1E54-9791E4889ACE}"/>
                  </a:ext>
                </a:extLst>
              </p:cNvPr>
              <p:cNvSpPr>
                <a:spLocks noChangeArrowheads="1"/>
              </p:cNvSpPr>
              <p:nvPr/>
            </p:nvSpPr>
            <p:spPr bwMode="auto">
              <a:xfrm>
                <a:off x="5311923" y="143192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3">
                <a:extLst>
                  <a:ext uri="{FF2B5EF4-FFF2-40B4-BE49-F238E27FC236}">
                    <a16:creationId xmlns:a16="http://schemas.microsoft.com/office/drawing/2014/main" id="{E13E10BE-7084-5BE1-FEB1-CBF1403D8ABF}"/>
                  </a:ext>
                </a:extLst>
              </p:cNvPr>
              <p:cNvSpPr>
                <a:spLocks noChangeArrowheads="1"/>
              </p:cNvSpPr>
              <p:nvPr/>
            </p:nvSpPr>
            <p:spPr bwMode="auto">
              <a:xfrm>
                <a:off x="5229373" y="17827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4">
                <a:extLst>
                  <a:ext uri="{FF2B5EF4-FFF2-40B4-BE49-F238E27FC236}">
                    <a16:creationId xmlns:a16="http://schemas.microsoft.com/office/drawing/2014/main" id="{678D8209-910A-FF25-5CC9-AA50192B53D6}"/>
                  </a:ext>
                </a:extLst>
              </p:cNvPr>
              <p:cNvSpPr>
                <a:spLocks noChangeArrowheads="1"/>
              </p:cNvSpPr>
              <p:nvPr/>
            </p:nvSpPr>
            <p:spPr bwMode="auto">
              <a:xfrm>
                <a:off x="5213498" y="2606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5">
                <a:extLst>
                  <a:ext uri="{FF2B5EF4-FFF2-40B4-BE49-F238E27FC236}">
                    <a16:creationId xmlns:a16="http://schemas.microsoft.com/office/drawing/2014/main" id="{8549ABA0-52AC-FA20-3CF9-09B1F4A2EE41}"/>
                  </a:ext>
                </a:extLst>
              </p:cNvPr>
              <p:cNvSpPr>
                <a:spLocks noChangeArrowheads="1"/>
              </p:cNvSpPr>
              <p:nvPr/>
            </p:nvSpPr>
            <p:spPr bwMode="auto">
              <a:xfrm>
                <a:off x="5715148" y="33750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6">
                <a:extLst>
                  <a:ext uri="{FF2B5EF4-FFF2-40B4-BE49-F238E27FC236}">
                    <a16:creationId xmlns:a16="http://schemas.microsoft.com/office/drawing/2014/main" id="{C9602FC1-E6E9-AC9D-C074-C6776665752B}"/>
                  </a:ext>
                </a:extLst>
              </p:cNvPr>
              <p:cNvSpPr>
                <a:spLocks noChangeArrowheads="1"/>
              </p:cNvSpPr>
              <p:nvPr/>
            </p:nvSpPr>
            <p:spPr bwMode="auto">
              <a:xfrm>
                <a:off x="6524773" y="33734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7">
                <a:extLst>
                  <a:ext uri="{FF2B5EF4-FFF2-40B4-BE49-F238E27FC236}">
                    <a16:creationId xmlns:a16="http://schemas.microsoft.com/office/drawing/2014/main" id="{8F0EC580-9963-3A7D-6BB9-2D1E68F87500}"/>
                  </a:ext>
                </a:extLst>
              </p:cNvPr>
              <p:cNvSpPr>
                <a:spLocks noChangeArrowheads="1"/>
              </p:cNvSpPr>
              <p:nvPr/>
            </p:nvSpPr>
            <p:spPr bwMode="auto">
              <a:xfrm>
                <a:off x="7293123" y="29368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38">
                <a:extLst>
                  <a:ext uri="{FF2B5EF4-FFF2-40B4-BE49-F238E27FC236}">
                    <a16:creationId xmlns:a16="http://schemas.microsoft.com/office/drawing/2014/main" id="{B113A815-A6C2-A67E-E917-062F23A196BE}"/>
                  </a:ext>
                </a:extLst>
              </p:cNvPr>
              <p:cNvSpPr>
                <a:spLocks noChangeArrowheads="1"/>
              </p:cNvSpPr>
              <p:nvPr/>
            </p:nvSpPr>
            <p:spPr bwMode="auto">
              <a:xfrm>
                <a:off x="7305823" y="20526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39">
                <a:extLst>
                  <a:ext uri="{FF2B5EF4-FFF2-40B4-BE49-F238E27FC236}">
                    <a16:creationId xmlns:a16="http://schemas.microsoft.com/office/drawing/2014/main" id="{FE44B52A-E2FD-3F3D-4B94-EFDD0C1164F0}"/>
                  </a:ext>
                </a:extLst>
              </p:cNvPr>
              <p:cNvSpPr>
                <a:spLocks noChangeArrowheads="1"/>
              </p:cNvSpPr>
              <p:nvPr/>
            </p:nvSpPr>
            <p:spPr bwMode="auto">
              <a:xfrm>
                <a:off x="6758135" y="13509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Rectangle 40">
                <a:extLst>
                  <a:ext uri="{FF2B5EF4-FFF2-40B4-BE49-F238E27FC236}">
                    <a16:creationId xmlns:a16="http://schemas.microsoft.com/office/drawing/2014/main" id="{221A6391-29AD-CD9A-E94F-B6D2CCC6218D}"/>
                  </a:ext>
                </a:extLst>
              </p:cNvPr>
              <p:cNvSpPr>
                <a:spLocks noChangeArrowheads="1"/>
              </p:cNvSpPr>
              <p:nvPr/>
            </p:nvSpPr>
            <p:spPr bwMode="auto">
              <a:xfrm>
                <a:off x="6239023" y="13493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Rectangle 41">
                <a:extLst>
                  <a:ext uri="{FF2B5EF4-FFF2-40B4-BE49-F238E27FC236}">
                    <a16:creationId xmlns:a16="http://schemas.microsoft.com/office/drawing/2014/main" id="{50E687DE-C6BC-7F0C-4474-15E2361E7D3F}"/>
                  </a:ext>
                </a:extLst>
              </p:cNvPr>
              <p:cNvSpPr>
                <a:spLocks noChangeArrowheads="1"/>
              </p:cNvSpPr>
              <p:nvPr/>
            </p:nvSpPr>
            <p:spPr bwMode="auto">
              <a:xfrm>
                <a:off x="5732610" y="1335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4">
                <a:extLst>
                  <a:ext uri="{FF2B5EF4-FFF2-40B4-BE49-F238E27FC236}">
                    <a16:creationId xmlns:a16="http://schemas.microsoft.com/office/drawing/2014/main" id="{D21164DB-F533-48C4-901F-2B32E778244C}"/>
                  </a:ext>
                </a:extLst>
              </p:cNvPr>
              <p:cNvSpPr>
                <a:spLocks noChangeArrowheads="1"/>
              </p:cNvSpPr>
              <p:nvPr/>
            </p:nvSpPr>
            <p:spPr bwMode="auto">
              <a:xfrm>
                <a:off x="5467498" y="1751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5">
                <a:extLst>
                  <a:ext uri="{FF2B5EF4-FFF2-40B4-BE49-F238E27FC236}">
                    <a16:creationId xmlns:a16="http://schemas.microsoft.com/office/drawing/2014/main" id="{74779F3D-6C37-414A-C4D5-216C149617ED}"/>
                  </a:ext>
                </a:extLst>
              </p:cNvPr>
              <p:cNvSpPr>
                <a:spLocks noChangeArrowheads="1"/>
              </p:cNvSpPr>
              <p:nvPr/>
            </p:nvSpPr>
            <p:spPr bwMode="auto">
              <a:xfrm>
                <a:off x="5605610" y="2155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6">
                <a:extLst>
                  <a:ext uri="{FF2B5EF4-FFF2-40B4-BE49-F238E27FC236}">
                    <a16:creationId xmlns:a16="http://schemas.microsoft.com/office/drawing/2014/main" id="{C1408903-E8CA-CF39-C937-171CD52E66E6}"/>
                  </a:ext>
                </a:extLst>
              </p:cNvPr>
              <p:cNvSpPr>
                <a:spLocks noChangeArrowheads="1"/>
              </p:cNvSpPr>
              <p:nvPr/>
            </p:nvSpPr>
            <p:spPr bwMode="auto">
              <a:xfrm>
                <a:off x="5532585" y="2811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7">
                <a:extLst>
                  <a:ext uri="{FF2B5EF4-FFF2-40B4-BE49-F238E27FC236}">
                    <a16:creationId xmlns:a16="http://schemas.microsoft.com/office/drawing/2014/main" id="{099FA6A7-858B-9254-6913-CCB052F148D8}"/>
                  </a:ext>
                </a:extLst>
              </p:cNvPr>
              <p:cNvSpPr>
                <a:spLocks noChangeArrowheads="1"/>
              </p:cNvSpPr>
              <p:nvPr/>
            </p:nvSpPr>
            <p:spPr bwMode="auto">
              <a:xfrm>
                <a:off x="5880248" y="22066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8">
                <a:extLst>
                  <a:ext uri="{FF2B5EF4-FFF2-40B4-BE49-F238E27FC236}">
                    <a16:creationId xmlns:a16="http://schemas.microsoft.com/office/drawing/2014/main" id="{12D15F66-7AE9-5530-800B-7D4464E3BB44}"/>
                  </a:ext>
                </a:extLst>
              </p:cNvPr>
              <p:cNvSpPr>
                <a:spLocks noChangeArrowheads="1"/>
              </p:cNvSpPr>
              <p:nvPr/>
            </p:nvSpPr>
            <p:spPr bwMode="auto">
              <a:xfrm>
                <a:off x="5991373" y="3060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9">
                <a:extLst>
                  <a:ext uri="{FF2B5EF4-FFF2-40B4-BE49-F238E27FC236}">
                    <a16:creationId xmlns:a16="http://schemas.microsoft.com/office/drawing/2014/main" id="{F8557916-02CA-FED4-6943-8B816CC8B062}"/>
                  </a:ext>
                </a:extLst>
              </p:cNvPr>
              <p:cNvSpPr>
                <a:spLocks noChangeArrowheads="1"/>
              </p:cNvSpPr>
              <p:nvPr/>
            </p:nvSpPr>
            <p:spPr bwMode="auto">
              <a:xfrm>
                <a:off x="5764360" y="249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0">
                <a:extLst>
                  <a:ext uri="{FF2B5EF4-FFF2-40B4-BE49-F238E27FC236}">
                    <a16:creationId xmlns:a16="http://schemas.microsoft.com/office/drawing/2014/main" id="{2465DF75-5E18-AB92-E724-6CA3DCFC538A}"/>
                  </a:ext>
                </a:extLst>
              </p:cNvPr>
              <p:cNvSpPr>
                <a:spLocks noChangeArrowheads="1"/>
              </p:cNvSpPr>
              <p:nvPr/>
            </p:nvSpPr>
            <p:spPr bwMode="auto">
              <a:xfrm>
                <a:off x="5904060" y="2533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1">
                <a:extLst>
                  <a:ext uri="{FF2B5EF4-FFF2-40B4-BE49-F238E27FC236}">
                    <a16:creationId xmlns:a16="http://schemas.microsoft.com/office/drawing/2014/main" id="{FCF57108-2CE8-0F81-C982-47D50BEAECA3}"/>
                  </a:ext>
                </a:extLst>
              </p:cNvPr>
              <p:cNvSpPr>
                <a:spLocks noChangeArrowheads="1"/>
              </p:cNvSpPr>
              <p:nvPr/>
            </p:nvSpPr>
            <p:spPr bwMode="auto">
              <a:xfrm>
                <a:off x="6013598" y="2981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2">
                <a:extLst>
                  <a:ext uri="{FF2B5EF4-FFF2-40B4-BE49-F238E27FC236}">
                    <a16:creationId xmlns:a16="http://schemas.microsoft.com/office/drawing/2014/main" id="{11A5B0F3-86B4-BD9B-0A88-E7952FBA6D6A}"/>
                  </a:ext>
                </a:extLst>
              </p:cNvPr>
              <p:cNvSpPr>
                <a:spLocks noChangeArrowheads="1"/>
              </p:cNvSpPr>
              <p:nvPr/>
            </p:nvSpPr>
            <p:spPr bwMode="auto">
              <a:xfrm>
                <a:off x="5900885" y="1663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3">
                <a:extLst>
                  <a:ext uri="{FF2B5EF4-FFF2-40B4-BE49-F238E27FC236}">
                    <a16:creationId xmlns:a16="http://schemas.microsoft.com/office/drawing/2014/main" id="{CFA61958-6436-9902-4EA6-D899C942E348}"/>
                  </a:ext>
                </a:extLst>
              </p:cNvPr>
              <p:cNvSpPr>
                <a:spLocks noChangeArrowheads="1"/>
              </p:cNvSpPr>
              <p:nvPr/>
            </p:nvSpPr>
            <p:spPr bwMode="auto">
              <a:xfrm>
                <a:off x="6038998" y="20685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4">
                <a:extLst>
                  <a:ext uri="{FF2B5EF4-FFF2-40B4-BE49-F238E27FC236}">
                    <a16:creationId xmlns:a16="http://schemas.microsoft.com/office/drawing/2014/main" id="{29894A83-E9DA-08C4-1E06-647C761363D1}"/>
                  </a:ext>
                </a:extLst>
              </p:cNvPr>
              <p:cNvSpPr>
                <a:spLocks noChangeArrowheads="1"/>
              </p:cNvSpPr>
              <p:nvPr/>
            </p:nvSpPr>
            <p:spPr bwMode="auto">
              <a:xfrm>
                <a:off x="5907235" y="18557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5">
                <a:extLst>
                  <a:ext uri="{FF2B5EF4-FFF2-40B4-BE49-F238E27FC236}">
                    <a16:creationId xmlns:a16="http://schemas.microsoft.com/office/drawing/2014/main" id="{297D2748-9F0B-CA52-E6B7-1338DC4EBE48}"/>
                  </a:ext>
                </a:extLst>
              </p:cNvPr>
              <p:cNvSpPr>
                <a:spLocks noChangeArrowheads="1"/>
              </p:cNvSpPr>
              <p:nvPr/>
            </p:nvSpPr>
            <p:spPr bwMode="auto">
              <a:xfrm>
                <a:off x="6226323" y="2205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6">
                <a:extLst>
                  <a:ext uri="{FF2B5EF4-FFF2-40B4-BE49-F238E27FC236}">
                    <a16:creationId xmlns:a16="http://schemas.microsoft.com/office/drawing/2014/main" id="{5ABF3998-6D10-11DB-4C10-13EA8657B1D5}"/>
                  </a:ext>
                </a:extLst>
              </p:cNvPr>
              <p:cNvSpPr>
                <a:spLocks noChangeArrowheads="1"/>
              </p:cNvSpPr>
              <p:nvPr/>
            </p:nvSpPr>
            <p:spPr bwMode="auto">
              <a:xfrm>
                <a:off x="6251723" y="18716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pic>
          <p:nvPicPr>
            <p:cNvPr id="57" name="Picture 5" descr="adaptec1_level0-QP">
              <a:extLst>
                <a:ext uri="{FF2B5EF4-FFF2-40B4-BE49-F238E27FC236}">
                  <a16:creationId xmlns:a16="http://schemas.microsoft.com/office/drawing/2014/main" id="{E7DC0EBF-E543-90C8-2609-DE83D0611CDB}"/>
                </a:ext>
              </a:extLst>
            </p:cNvPr>
            <p:cNvPicPr>
              <a:picLocks noChangeAspect="1" noChangeArrowheads="1"/>
            </p:cNvPicPr>
            <p:nvPr/>
          </p:nvPicPr>
          <p:blipFill>
            <a:blip r:embed="rId2"/>
            <a:srcRect r="11908" b="12033"/>
            <a:stretch>
              <a:fillRect/>
            </a:stretch>
          </p:blipFill>
          <p:spPr bwMode="auto">
            <a:xfrm>
              <a:off x="3128656" y="3595159"/>
              <a:ext cx="1071950" cy="1061720"/>
            </a:xfrm>
            <a:prstGeom prst="rect">
              <a:avLst/>
            </a:prstGeom>
            <a:noFill/>
          </p:spPr>
        </p:pic>
      </p:grpSp>
    </p:spTree>
    <p:extLst>
      <p:ext uri="{BB962C8B-B14F-4D97-AF65-F5344CB8AC3E}">
        <p14:creationId xmlns:p14="http://schemas.microsoft.com/office/powerpoint/2010/main" val="40709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Recap: Analytical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normAutofit/>
          </a:bodyPr>
          <a:lstStyle/>
          <a:p>
            <a:r>
              <a:rPr lang="en-US" b="1" dirty="0"/>
              <a:t>Write an </a:t>
            </a:r>
            <a:r>
              <a:rPr lang="en-US" b="1" i="1" dirty="0">
                <a:solidFill>
                  <a:srgbClr val="FF0000"/>
                </a:solidFill>
              </a:rPr>
              <a:t>equation</a:t>
            </a:r>
            <a:r>
              <a:rPr lang="en-US" b="1" i="1" dirty="0">
                <a:solidFill>
                  <a:schemeClr val="accent1"/>
                </a:solidFill>
              </a:rPr>
              <a:t> </a:t>
            </a:r>
            <a:r>
              <a:rPr lang="en-US" b="1" dirty="0"/>
              <a:t>whose </a:t>
            </a:r>
            <a:r>
              <a:rPr lang="en-US" b="1" i="1" dirty="0">
                <a:solidFill>
                  <a:srgbClr val="FF0000"/>
                </a:solidFill>
              </a:rPr>
              <a:t>minimum</a:t>
            </a:r>
            <a:r>
              <a:rPr lang="en-US" b="1" i="1" dirty="0">
                <a:solidFill>
                  <a:schemeClr val="accent1"/>
                </a:solidFill>
              </a:rPr>
              <a:t> </a:t>
            </a:r>
            <a:r>
              <a:rPr lang="en-US" b="1" dirty="0"/>
              <a:t>is the placement</a:t>
            </a:r>
          </a:p>
          <a:p>
            <a:pPr lvl="1"/>
            <a:r>
              <a:rPr lang="en-US" dirty="0"/>
              <a:t>If you have a million gates, need a million </a:t>
            </a:r>
            <a:r>
              <a:rPr lang="en-US" b="1" dirty="0">
                <a:solidFill>
                  <a:srgbClr val="0B4B8E"/>
                </a:solidFill>
              </a:rPr>
              <a:t>(xi, </a:t>
            </a:r>
            <a:r>
              <a:rPr lang="en-US" b="1" dirty="0" err="1">
                <a:solidFill>
                  <a:srgbClr val="0B4B8E"/>
                </a:solidFill>
              </a:rPr>
              <a:t>yi</a:t>
            </a:r>
            <a:r>
              <a:rPr lang="en-US" b="1" dirty="0">
                <a:solidFill>
                  <a:srgbClr val="0B4B8E"/>
                </a:solidFill>
              </a:rPr>
              <a:t>)</a:t>
            </a:r>
            <a:r>
              <a:rPr lang="en-US" b="1" dirty="0">
                <a:solidFill>
                  <a:schemeClr val="accent2"/>
                </a:solidFill>
              </a:rPr>
              <a:t> </a:t>
            </a:r>
            <a:r>
              <a:rPr lang="en-US" dirty="0"/>
              <a:t>values as result</a:t>
            </a:r>
          </a:p>
          <a:p>
            <a:pPr lvl="1"/>
            <a:r>
              <a:rPr lang="en-US" dirty="0"/>
              <a:t>Formulate an appropriate </a:t>
            </a:r>
            <a:r>
              <a:rPr lang="en-US" b="1" dirty="0">
                <a:solidFill>
                  <a:srgbClr val="0B4B8E"/>
                </a:solidFill>
              </a:rPr>
              <a:t>cost function</a:t>
            </a:r>
            <a:r>
              <a:rPr lang="en-US" dirty="0"/>
              <a:t> for all the gate-level </a:t>
            </a:r>
            <a:r>
              <a:rPr lang="en-US" b="1" dirty="0">
                <a:solidFill>
                  <a:srgbClr val="0B4B8E"/>
                </a:solidFill>
              </a:rPr>
              <a:t>(xi, </a:t>
            </a:r>
            <a:r>
              <a:rPr lang="en-US" b="1" dirty="0" err="1">
                <a:solidFill>
                  <a:srgbClr val="0B4B8E"/>
                </a:solidFill>
              </a:rPr>
              <a:t>yi</a:t>
            </a:r>
            <a:r>
              <a:rPr lang="en-US" b="1" dirty="0">
                <a:solidFill>
                  <a:srgbClr val="0B4B8E"/>
                </a:solidFill>
              </a:rPr>
              <a:t>)</a:t>
            </a:r>
            <a:r>
              <a:rPr lang="en-US" dirty="0"/>
              <a:t>:</a:t>
            </a:r>
            <a:br>
              <a:rPr lang="en-US" dirty="0"/>
            </a:br>
            <a:r>
              <a:rPr lang="en-US" dirty="0"/>
              <a:t>       </a:t>
            </a:r>
            <a:r>
              <a:rPr lang="en-US" b="1" dirty="0">
                <a:solidFill>
                  <a:srgbClr val="0B4B8E"/>
                </a:solidFill>
              </a:rPr>
              <a:t>F( 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endParaRPr lang="en-US" dirty="0">
              <a:solidFill>
                <a:srgbClr val="0B4B8E"/>
              </a:solidFill>
            </a:endParaRPr>
          </a:p>
          <a:p>
            <a:pPr lvl="1"/>
            <a:r>
              <a:rPr lang="en-US" dirty="0"/>
              <a:t>Solve analytically</a:t>
            </a:r>
            <a:r>
              <a:rPr lang="en-US" dirty="0">
                <a:solidFill>
                  <a:srgbClr val="800000"/>
                </a:solidFill>
              </a:rPr>
              <a:t> </a:t>
            </a:r>
            <a:r>
              <a:rPr lang="en-US" dirty="0"/>
              <a:t>for </a:t>
            </a:r>
            <a:r>
              <a:rPr lang="en-US" b="1" dirty="0">
                <a:solidFill>
                  <a:srgbClr val="0B4B8E"/>
                </a:solidFill>
              </a:rPr>
              <a:t>X*=(x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a:t>
            </a:r>
            <a:r>
              <a:rPr lang="en-US" dirty="0">
                <a:solidFill>
                  <a:srgbClr val="0B4B8E"/>
                </a:solidFill>
              </a:rPr>
              <a:t>, </a:t>
            </a:r>
            <a:r>
              <a:rPr lang="en-US" b="1" dirty="0">
                <a:solidFill>
                  <a:srgbClr val="0B4B8E"/>
                </a:solidFill>
              </a:rPr>
              <a:t>Y*=(y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r>
              <a:rPr lang="en-US" dirty="0"/>
              <a:t> to minimize</a:t>
            </a:r>
            <a:r>
              <a:rPr lang="en-US" dirty="0">
                <a:solidFill>
                  <a:srgbClr val="800000"/>
                </a:solidFill>
              </a:rPr>
              <a:t> </a:t>
            </a:r>
            <a:r>
              <a:rPr lang="en-US" b="1" dirty="0">
                <a:solidFill>
                  <a:srgbClr val="0B4B8E"/>
                </a:solidFill>
              </a:rPr>
              <a:t>F( )</a:t>
            </a:r>
            <a:endParaRPr lang="en-US" b="1" dirty="0">
              <a:solidFill>
                <a:srgbClr val="3333CC"/>
              </a:solidFill>
            </a:endParaRPr>
          </a:p>
          <a:p>
            <a:pPr lvl="1"/>
            <a:r>
              <a:rPr lang="en-US" dirty="0"/>
              <a:t>The resulting values of</a:t>
            </a:r>
            <a:r>
              <a:rPr lang="en-US" b="1" dirty="0">
                <a:solidFill>
                  <a:schemeClr val="accent2"/>
                </a:solidFill>
              </a:rPr>
              <a:t> </a:t>
            </a:r>
            <a:r>
              <a:rPr lang="en-US" b="1" dirty="0">
                <a:solidFill>
                  <a:srgbClr val="0B4B8E"/>
                </a:solidFill>
              </a:rPr>
              <a:t>X*, Y*</a:t>
            </a:r>
            <a:r>
              <a:rPr lang="en-US" dirty="0"/>
              <a:t> give you the placement of all 1M gates</a:t>
            </a:r>
          </a:p>
          <a:p>
            <a:r>
              <a:rPr lang="en-US" b="1" dirty="0"/>
              <a:t>This sounds sort of crazy… but it works </a:t>
            </a:r>
            <a:r>
              <a:rPr lang="en-US" b="1" dirty="0">
                <a:solidFill>
                  <a:srgbClr val="FF0000"/>
                </a:solidFill>
              </a:rPr>
              <a:t>great</a:t>
            </a:r>
          </a:p>
          <a:p>
            <a:pPr lvl="1"/>
            <a:r>
              <a:rPr lang="en-US" dirty="0"/>
              <a:t>All modern placers for big ASICs and SOCs are “analytical”</a:t>
            </a:r>
          </a:p>
          <a:p>
            <a:pPr lvl="1"/>
            <a:r>
              <a:rPr lang="en-US" dirty="0"/>
              <a:t>Big trick is write the wirelength</a:t>
            </a:r>
            <a:r>
              <a:rPr lang="en-US" dirty="0">
                <a:solidFill>
                  <a:srgbClr val="800000"/>
                </a:solidFill>
              </a:rPr>
              <a:t> </a:t>
            </a:r>
            <a:r>
              <a:rPr lang="en-US" dirty="0"/>
              <a:t>in mathematically “friendly” form we can optimize</a:t>
            </a:r>
          </a:p>
        </p:txBody>
      </p:sp>
    </p:spTree>
    <p:extLst>
      <p:ext uri="{BB962C8B-B14F-4D97-AF65-F5344CB8AC3E}">
        <p14:creationId xmlns:p14="http://schemas.microsoft.com/office/powerpoint/2010/main" val="291716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6A66-6F6B-47F9-CB9B-FD0F8623F56F}"/>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03999E2F-BD05-2D23-2491-FB2DE1B993FA}"/>
              </a:ext>
            </a:extLst>
          </p:cNvPr>
          <p:cNvSpPr>
            <a:spLocks noGrp="1"/>
          </p:cNvSpPr>
          <p:nvPr>
            <p:ph idx="1"/>
          </p:nvPr>
        </p:nvSpPr>
        <p:spPr/>
        <p:txBody>
          <a:bodyPr>
            <a:normAutofit/>
          </a:bodyPr>
          <a:lstStyle/>
          <a:p>
            <a:r>
              <a:rPr lang="en-US" sz="2400" dirty="0"/>
              <a:t>Sort placed gates on </a:t>
            </a:r>
            <a:r>
              <a:rPr lang="en-US" sz="2400" b="1" dirty="0">
                <a:solidFill>
                  <a:srgbClr val="0B4B8E"/>
                </a:solidFill>
              </a:rPr>
              <a:t>X</a:t>
            </a:r>
            <a:r>
              <a:rPr lang="en-US" sz="2400" dirty="0"/>
              <a:t> coordinate, then </a:t>
            </a:r>
            <a:r>
              <a:rPr lang="en-US" sz="2400" b="1" dirty="0">
                <a:solidFill>
                  <a:srgbClr val="0B4B8E"/>
                </a:solidFill>
              </a:rPr>
              <a:t>Y</a:t>
            </a:r>
            <a:r>
              <a:rPr lang="en-US" sz="2400" dirty="0"/>
              <a:t> (for horizontal cut – sort on </a:t>
            </a:r>
            <a:r>
              <a:rPr lang="en-US" sz="2400" b="1" dirty="0">
                <a:solidFill>
                  <a:srgbClr val="0B4B8E"/>
                </a:solidFill>
              </a:rPr>
              <a:t>Y</a:t>
            </a:r>
            <a:r>
              <a:rPr lang="en-US" sz="2400" dirty="0"/>
              <a:t> first, then </a:t>
            </a:r>
            <a:r>
              <a:rPr lang="en-US" sz="2400" b="1" dirty="0">
                <a:solidFill>
                  <a:srgbClr val="0B4B8E"/>
                </a:solidFill>
              </a:rPr>
              <a:t>X</a:t>
            </a:r>
            <a:r>
              <a:rPr lang="en-US" sz="2400" dirty="0"/>
              <a:t>); If </a:t>
            </a:r>
            <a:r>
              <a:rPr lang="en-US" sz="2400" b="1" dirty="0">
                <a:solidFill>
                  <a:srgbClr val="0B4B8E"/>
                </a:solidFill>
              </a:rPr>
              <a:t>N</a:t>
            </a:r>
            <a:r>
              <a:rPr lang="en-US" sz="2400" dirty="0"/>
              <a:t> total gates, then first </a:t>
            </a:r>
            <a:r>
              <a:rPr lang="en-US" sz="2400" b="1" dirty="0">
                <a:solidFill>
                  <a:srgbClr val="0B4B8E"/>
                </a:solidFill>
              </a:rPr>
              <a:t>N/2</a:t>
            </a:r>
            <a:r>
              <a:rPr lang="en-US" sz="2400" b="1" dirty="0">
                <a:solidFill>
                  <a:srgbClr val="800000"/>
                </a:solidFill>
              </a:rPr>
              <a:t> </a:t>
            </a:r>
            <a:r>
              <a:rPr lang="en-US" sz="2400" dirty="0"/>
              <a:t>in sorted list go on left; others on right</a:t>
            </a:r>
          </a:p>
          <a:p>
            <a:endParaRPr lang="en-US" sz="2200" dirty="0"/>
          </a:p>
        </p:txBody>
      </p:sp>
      <p:grpSp>
        <p:nvGrpSpPr>
          <p:cNvPr id="60" name="Group 59">
            <a:extLst>
              <a:ext uri="{FF2B5EF4-FFF2-40B4-BE49-F238E27FC236}">
                <a16:creationId xmlns:a16="http://schemas.microsoft.com/office/drawing/2014/main" id="{A810E67E-1F81-0BE0-44E9-3D3FE1471ADA}"/>
              </a:ext>
            </a:extLst>
          </p:cNvPr>
          <p:cNvGrpSpPr/>
          <p:nvPr/>
        </p:nvGrpSpPr>
        <p:grpSpPr>
          <a:xfrm>
            <a:off x="1001485" y="2733415"/>
            <a:ext cx="10189029" cy="3773900"/>
            <a:chOff x="307872" y="1954425"/>
            <a:chExt cx="7704028" cy="2853484"/>
          </a:xfrm>
        </p:grpSpPr>
        <p:sp>
          <p:nvSpPr>
            <p:cNvPr id="4" name="Freeform 2">
              <a:extLst>
                <a:ext uri="{FF2B5EF4-FFF2-40B4-BE49-F238E27FC236}">
                  <a16:creationId xmlns:a16="http://schemas.microsoft.com/office/drawing/2014/main" id="{798F9CFF-E092-6F52-069A-AC89C4E21F54}"/>
                </a:ext>
              </a:extLst>
            </p:cNvPr>
            <p:cNvSpPr>
              <a:spLocks/>
            </p:cNvSpPr>
            <p:nvPr/>
          </p:nvSpPr>
          <p:spPr bwMode="auto">
            <a:xfrm>
              <a:off x="6570906" y="2324313"/>
              <a:ext cx="717550" cy="1554162"/>
            </a:xfrm>
            <a:custGeom>
              <a:avLst/>
              <a:gdLst/>
              <a:ahLst/>
              <a:cxnLst>
                <a:cxn ang="0">
                  <a:pos x="155" y="37"/>
                </a:cxn>
                <a:cxn ang="0">
                  <a:pos x="12" y="266"/>
                </a:cxn>
                <a:cxn ang="0">
                  <a:pos x="0" y="558"/>
                </a:cxn>
                <a:cxn ang="0">
                  <a:pos x="74" y="719"/>
                </a:cxn>
                <a:cxn ang="0">
                  <a:pos x="43" y="929"/>
                </a:cxn>
                <a:cxn ang="0">
                  <a:pos x="229" y="979"/>
                </a:cxn>
                <a:cxn ang="0">
                  <a:pos x="322" y="533"/>
                </a:cxn>
                <a:cxn ang="0">
                  <a:pos x="384" y="285"/>
                </a:cxn>
                <a:cxn ang="0">
                  <a:pos x="452" y="0"/>
                </a:cxn>
                <a:cxn ang="0">
                  <a:pos x="155" y="37"/>
                </a:cxn>
              </a:cxnLst>
              <a:rect l="0" t="0" r="r" b="b"/>
              <a:pathLst>
                <a:path w="452" h="979">
                  <a:moveTo>
                    <a:pt x="155" y="37"/>
                  </a:moveTo>
                  <a:lnTo>
                    <a:pt x="12" y="266"/>
                  </a:lnTo>
                  <a:lnTo>
                    <a:pt x="0" y="558"/>
                  </a:lnTo>
                  <a:lnTo>
                    <a:pt x="74" y="719"/>
                  </a:lnTo>
                  <a:lnTo>
                    <a:pt x="43" y="929"/>
                  </a:lnTo>
                  <a:lnTo>
                    <a:pt x="229" y="979"/>
                  </a:lnTo>
                  <a:lnTo>
                    <a:pt x="322" y="533"/>
                  </a:lnTo>
                  <a:lnTo>
                    <a:pt x="384" y="285"/>
                  </a:lnTo>
                  <a:lnTo>
                    <a:pt x="452" y="0"/>
                  </a:lnTo>
                  <a:lnTo>
                    <a:pt x="155" y="37"/>
                  </a:lnTo>
                  <a:close/>
                </a:path>
              </a:pathLst>
            </a:custGeom>
            <a:solidFill>
              <a:srgbClr val="FCFEB9"/>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27A7BAB6-981C-B2EA-947D-442972C99087}"/>
                </a:ext>
              </a:extLst>
            </p:cNvPr>
            <p:cNvSpPr>
              <a:spLocks/>
            </p:cNvSpPr>
            <p:nvPr/>
          </p:nvSpPr>
          <p:spPr bwMode="auto">
            <a:xfrm>
              <a:off x="1321044" y="2167150"/>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D4BB6467-A239-6228-29DB-F57B18B2233F}"/>
                </a:ext>
              </a:extLst>
            </p:cNvPr>
            <p:cNvSpPr>
              <a:spLocks noChangeArrowheads="1"/>
            </p:cNvSpPr>
            <p:nvPr/>
          </p:nvSpPr>
          <p:spPr bwMode="auto">
            <a:xfrm>
              <a:off x="1192456" y="20639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C6CBFB9D-689C-A28C-C539-36BE0D3CEC02}"/>
                </a:ext>
              </a:extLst>
            </p:cNvPr>
            <p:cNvSpPr>
              <a:spLocks noChangeArrowheads="1"/>
            </p:cNvSpPr>
            <p:nvPr/>
          </p:nvSpPr>
          <p:spPr bwMode="auto">
            <a:xfrm>
              <a:off x="1375019" y="2357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C34CF60E-BDA5-03A9-605E-2F5761DC955C}"/>
                </a:ext>
              </a:extLst>
            </p:cNvPr>
            <p:cNvSpPr>
              <a:spLocks noChangeArrowheads="1"/>
            </p:cNvSpPr>
            <p:nvPr/>
          </p:nvSpPr>
          <p:spPr bwMode="auto">
            <a:xfrm>
              <a:off x="1513131" y="2762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C27C90E8-A245-ACE1-00E8-80B1686F87E9}"/>
                </a:ext>
              </a:extLst>
            </p:cNvPr>
            <p:cNvSpPr>
              <a:spLocks noChangeArrowheads="1"/>
            </p:cNvSpPr>
            <p:nvPr/>
          </p:nvSpPr>
          <p:spPr bwMode="auto">
            <a:xfrm>
              <a:off x="1440106" y="34181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4E70D8A-92B1-F94F-0538-A973A3C7964B}"/>
                </a:ext>
              </a:extLst>
            </p:cNvPr>
            <p:cNvSpPr>
              <a:spLocks noChangeArrowheads="1"/>
            </p:cNvSpPr>
            <p:nvPr/>
          </p:nvSpPr>
          <p:spPr bwMode="auto">
            <a:xfrm>
              <a:off x="1787769" y="28132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7989D59D-A35C-6087-6154-07B702F8A564}"/>
                </a:ext>
              </a:extLst>
            </p:cNvPr>
            <p:cNvSpPr>
              <a:spLocks noChangeArrowheads="1"/>
            </p:cNvSpPr>
            <p:nvPr/>
          </p:nvSpPr>
          <p:spPr bwMode="auto">
            <a:xfrm>
              <a:off x="1898894" y="3667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AEAA8537-22E4-7B53-68ED-AB1951717BFD}"/>
                </a:ext>
              </a:extLst>
            </p:cNvPr>
            <p:cNvSpPr>
              <a:spLocks noChangeArrowheads="1"/>
            </p:cNvSpPr>
            <p:nvPr/>
          </p:nvSpPr>
          <p:spPr bwMode="auto">
            <a:xfrm>
              <a:off x="1671881" y="3100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7BF058AA-8550-E69D-5FF7-DB84B1D95166}"/>
                </a:ext>
              </a:extLst>
            </p:cNvPr>
            <p:cNvSpPr>
              <a:spLocks noChangeArrowheads="1"/>
            </p:cNvSpPr>
            <p:nvPr/>
          </p:nvSpPr>
          <p:spPr bwMode="auto">
            <a:xfrm>
              <a:off x="1811581" y="31402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0C0CA39F-9D41-2FAA-1C2B-0E35800BA729}"/>
                </a:ext>
              </a:extLst>
            </p:cNvPr>
            <p:cNvSpPr>
              <a:spLocks noChangeArrowheads="1"/>
            </p:cNvSpPr>
            <p:nvPr/>
          </p:nvSpPr>
          <p:spPr bwMode="auto">
            <a:xfrm>
              <a:off x="1921119" y="3587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416D0571-649F-3B52-FFF3-26A948A3FE6F}"/>
                </a:ext>
              </a:extLst>
            </p:cNvPr>
            <p:cNvSpPr>
              <a:spLocks noChangeArrowheads="1"/>
            </p:cNvSpPr>
            <p:nvPr/>
          </p:nvSpPr>
          <p:spPr bwMode="auto">
            <a:xfrm>
              <a:off x="1808406" y="2270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AD4DDE8F-3FA7-1B7A-41B3-D0994C2C9D9E}"/>
                </a:ext>
              </a:extLst>
            </p:cNvPr>
            <p:cNvSpPr>
              <a:spLocks noChangeArrowheads="1"/>
            </p:cNvSpPr>
            <p:nvPr/>
          </p:nvSpPr>
          <p:spPr bwMode="auto">
            <a:xfrm>
              <a:off x="1946519" y="26751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7">
              <a:extLst>
                <a:ext uri="{FF2B5EF4-FFF2-40B4-BE49-F238E27FC236}">
                  <a16:creationId xmlns:a16="http://schemas.microsoft.com/office/drawing/2014/main" id="{5B0A1227-0A40-9735-1D78-0B89A06D9669}"/>
                </a:ext>
              </a:extLst>
            </p:cNvPr>
            <p:cNvSpPr>
              <a:spLocks noChangeArrowheads="1"/>
            </p:cNvSpPr>
            <p:nvPr/>
          </p:nvSpPr>
          <p:spPr bwMode="auto">
            <a:xfrm>
              <a:off x="1814756" y="24624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8">
              <a:extLst>
                <a:ext uri="{FF2B5EF4-FFF2-40B4-BE49-F238E27FC236}">
                  <a16:creationId xmlns:a16="http://schemas.microsoft.com/office/drawing/2014/main" id="{B31ADB6A-7927-8069-FB0A-F06DBDDD5FD1}"/>
                </a:ext>
              </a:extLst>
            </p:cNvPr>
            <p:cNvSpPr>
              <a:spLocks noChangeArrowheads="1"/>
            </p:cNvSpPr>
            <p:nvPr/>
          </p:nvSpPr>
          <p:spPr bwMode="auto">
            <a:xfrm>
              <a:off x="2133844" y="281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94EF4666-1B2D-2555-5149-1E54C24C5E90}"/>
                </a:ext>
              </a:extLst>
            </p:cNvPr>
            <p:cNvSpPr>
              <a:spLocks noChangeArrowheads="1"/>
            </p:cNvSpPr>
            <p:nvPr/>
          </p:nvSpPr>
          <p:spPr bwMode="auto">
            <a:xfrm>
              <a:off x="1109906" y="2414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729DDFF-BC32-0160-BF20-51454E85FFD9}"/>
                </a:ext>
              </a:extLst>
            </p:cNvPr>
            <p:cNvSpPr>
              <a:spLocks noChangeArrowheads="1"/>
            </p:cNvSpPr>
            <p:nvPr/>
          </p:nvSpPr>
          <p:spPr bwMode="auto">
            <a:xfrm>
              <a:off x="1094031" y="323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CA9F353F-BB81-5278-FE96-75D65ABBE1CB}"/>
                </a:ext>
              </a:extLst>
            </p:cNvPr>
            <p:cNvSpPr>
              <a:spLocks noChangeArrowheads="1"/>
            </p:cNvSpPr>
            <p:nvPr/>
          </p:nvSpPr>
          <p:spPr bwMode="auto">
            <a:xfrm>
              <a:off x="1595681" y="4007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280AB36F-5B61-7049-108E-CEECCF241587}"/>
                </a:ext>
              </a:extLst>
            </p:cNvPr>
            <p:cNvSpPr>
              <a:spLocks noChangeArrowheads="1"/>
            </p:cNvSpPr>
            <p:nvPr/>
          </p:nvSpPr>
          <p:spPr bwMode="auto">
            <a:xfrm>
              <a:off x="2405306" y="4005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D3479054-D2ED-4450-92DF-7291712542C3}"/>
                </a:ext>
              </a:extLst>
            </p:cNvPr>
            <p:cNvSpPr>
              <a:spLocks noChangeArrowheads="1"/>
            </p:cNvSpPr>
            <p:nvPr/>
          </p:nvSpPr>
          <p:spPr bwMode="auto">
            <a:xfrm>
              <a:off x="3173656" y="35689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BE0072ED-055A-2BED-746D-719D0392BCF5}"/>
                </a:ext>
              </a:extLst>
            </p:cNvPr>
            <p:cNvSpPr>
              <a:spLocks noChangeArrowheads="1"/>
            </p:cNvSpPr>
            <p:nvPr/>
          </p:nvSpPr>
          <p:spPr bwMode="auto">
            <a:xfrm>
              <a:off x="3186356" y="2684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627AC024-BD34-DFDD-0C41-6055CDA6EE15}"/>
                </a:ext>
              </a:extLst>
            </p:cNvPr>
            <p:cNvSpPr>
              <a:spLocks noChangeArrowheads="1"/>
            </p:cNvSpPr>
            <p:nvPr/>
          </p:nvSpPr>
          <p:spPr bwMode="auto">
            <a:xfrm>
              <a:off x="2638669" y="19830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6">
              <a:extLst>
                <a:ext uri="{FF2B5EF4-FFF2-40B4-BE49-F238E27FC236}">
                  <a16:creationId xmlns:a16="http://schemas.microsoft.com/office/drawing/2014/main" id="{AFAB2EFA-80CF-5262-F053-EF552D6AF780}"/>
                </a:ext>
              </a:extLst>
            </p:cNvPr>
            <p:cNvSpPr>
              <a:spLocks noChangeArrowheads="1"/>
            </p:cNvSpPr>
            <p:nvPr/>
          </p:nvSpPr>
          <p:spPr bwMode="auto">
            <a:xfrm>
              <a:off x="2119556" y="19814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7">
              <a:extLst>
                <a:ext uri="{FF2B5EF4-FFF2-40B4-BE49-F238E27FC236}">
                  <a16:creationId xmlns:a16="http://schemas.microsoft.com/office/drawing/2014/main" id="{F5C4EC65-027B-4DEE-E253-341C0B4DE90C}"/>
                </a:ext>
              </a:extLst>
            </p:cNvPr>
            <p:cNvSpPr>
              <a:spLocks noChangeArrowheads="1"/>
            </p:cNvSpPr>
            <p:nvPr/>
          </p:nvSpPr>
          <p:spPr bwMode="auto">
            <a:xfrm>
              <a:off x="1613144" y="19671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AutoShape 28">
              <a:extLst>
                <a:ext uri="{FF2B5EF4-FFF2-40B4-BE49-F238E27FC236}">
                  <a16:creationId xmlns:a16="http://schemas.microsoft.com/office/drawing/2014/main" id="{881DAF93-84E4-6A8F-9E30-37113EFDB5FF}"/>
                </a:ext>
              </a:extLst>
            </p:cNvPr>
            <p:cNvSpPr>
              <a:spLocks noChangeArrowheads="1"/>
            </p:cNvSpPr>
            <p:nvPr/>
          </p:nvSpPr>
          <p:spPr bwMode="auto">
            <a:xfrm>
              <a:off x="4097581" y="218461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29">
              <a:extLst>
                <a:ext uri="{FF2B5EF4-FFF2-40B4-BE49-F238E27FC236}">
                  <a16:creationId xmlns:a16="http://schemas.microsoft.com/office/drawing/2014/main" id="{5CE855A2-E996-B699-148C-5305D8C22264}"/>
                </a:ext>
              </a:extLst>
            </p:cNvPr>
            <p:cNvSpPr>
              <a:spLocks noChangeShapeType="1"/>
            </p:cNvSpPr>
            <p:nvPr/>
          </p:nvSpPr>
          <p:spPr bwMode="auto">
            <a:xfrm>
              <a:off x="6358181" y="2054438"/>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30">
              <a:extLst>
                <a:ext uri="{FF2B5EF4-FFF2-40B4-BE49-F238E27FC236}">
                  <a16:creationId xmlns:a16="http://schemas.microsoft.com/office/drawing/2014/main" id="{AD9ED8A0-1B56-0AD9-C5C1-0E758ED9E9B5}"/>
                </a:ext>
              </a:extLst>
            </p:cNvPr>
            <p:cNvSpPr>
              <a:spLocks noChangeShapeType="1"/>
            </p:cNvSpPr>
            <p:nvPr/>
          </p:nvSpPr>
          <p:spPr bwMode="auto">
            <a:xfrm flipH="1" flipV="1">
              <a:off x="5597768" y="3740363"/>
              <a:ext cx="97889" cy="60214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31">
              <a:extLst>
                <a:ext uri="{FF2B5EF4-FFF2-40B4-BE49-F238E27FC236}">
                  <a16:creationId xmlns:a16="http://schemas.microsoft.com/office/drawing/2014/main" id="{3ACF55FA-744D-8B29-6361-1D1DD77D1B9A}"/>
                </a:ext>
              </a:extLst>
            </p:cNvPr>
            <p:cNvSpPr>
              <a:spLocks noChangeShapeType="1"/>
            </p:cNvSpPr>
            <p:nvPr/>
          </p:nvSpPr>
          <p:spPr bwMode="auto">
            <a:xfrm flipV="1">
              <a:off x="1205838" y="3643525"/>
              <a:ext cx="207281" cy="62842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3778E05B-66F5-64CB-6ECC-DFAE8442F52C}"/>
                </a:ext>
              </a:extLst>
            </p:cNvPr>
            <p:cNvSpPr>
              <a:spLocks noChangeArrowheads="1"/>
            </p:cNvSpPr>
            <p:nvPr/>
          </p:nvSpPr>
          <p:spPr bwMode="auto">
            <a:xfrm>
              <a:off x="5300906" y="20512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B468D61B-F0F6-F386-3B86-44FBB1089FB1}"/>
                </a:ext>
              </a:extLst>
            </p:cNvPr>
            <p:cNvSpPr>
              <a:spLocks noChangeArrowheads="1"/>
            </p:cNvSpPr>
            <p:nvPr/>
          </p:nvSpPr>
          <p:spPr bwMode="auto">
            <a:xfrm>
              <a:off x="5218356" y="24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4">
              <a:extLst>
                <a:ext uri="{FF2B5EF4-FFF2-40B4-BE49-F238E27FC236}">
                  <a16:creationId xmlns:a16="http://schemas.microsoft.com/office/drawing/2014/main" id="{6B438FAC-0F3D-E644-84E6-719A2A73D0B6}"/>
                </a:ext>
              </a:extLst>
            </p:cNvPr>
            <p:cNvSpPr>
              <a:spLocks noChangeArrowheads="1"/>
            </p:cNvSpPr>
            <p:nvPr/>
          </p:nvSpPr>
          <p:spPr bwMode="auto">
            <a:xfrm>
              <a:off x="5202481" y="32260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5">
              <a:extLst>
                <a:ext uri="{FF2B5EF4-FFF2-40B4-BE49-F238E27FC236}">
                  <a16:creationId xmlns:a16="http://schemas.microsoft.com/office/drawing/2014/main" id="{1A24FFC2-3E24-A2E2-79C7-99A768EFF652}"/>
                </a:ext>
              </a:extLst>
            </p:cNvPr>
            <p:cNvSpPr>
              <a:spLocks noChangeArrowheads="1"/>
            </p:cNvSpPr>
            <p:nvPr/>
          </p:nvSpPr>
          <p:spPr bwMode="auto">
            <a:xfrm>
              <a:off x="5704131" y="39943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6">
              <a:extLst>
                <a:ext uri="{FF2B5EF4-FFF2-40B4-BE49-F238E27FC236}">
                  <a16:creationId xmlns:a16="http://schemas.microsoft.com/office/drawing/2014/main" id="{E207C98A-A601-1A33-D67D-30DE3213F9CD}"/>
                </a:ext>
              </a:extLst>
            </p:cNvPr>
            <p:cNvSpPr>
              <a:spLocks noChangeArrowheads="1"/>
            </p:cNvSpPr>
            <p:nvPr/>
          </p:nvSpPr>
          <p:spPr bwMode="auto">
            <a:xfrm>
              <a:off x="6513756" y="39927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7">
              <a:extLst>
                <a:ext uri="{FF2B5EF4-FFF2-40B4-BE49-F238E27FC236}">
                  <a16:creationId xmlns:a16="http://schemas.microsoft.com/office/drawing/2014/main" id="{1402E231-3D09-60F0-978B-B91211DE95B7}"/>
                </a:ext>
              </a:extLst>
            </p:cNvPr>
            <p:cNvSpPr>
              <a:spLocks noChangeArrowheads="1"/>
            </p:cNvSpPr>
            <p:nvPr/>
          </p:nvSpPr>
          <p:spPr bwMode="auto">
            <a:xfrm>
              <a:off x="7282106" y="35562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8">
              <a:extLst>
                <a:ext uri="{FF2B5EF4-FFF2-40B4-BE49-F238E27FC236}">
                  <a16:creationId xmlns:a16="http://schemas.microsoft.com/office/drawing/2014/main" id="{F76EFB05-CFAE-6DB5-A134-EC5DC7341526}"/>
                </a:ext>
              </a:extLst>
            </p:cNvPr>
            <p:cNvSpPr>
              <a:spLocks noChangeArrowheads="1"/>
            </p:cNvSpPr>
            <p:nvPr/>
          </p:nvSpPr>
          <p:spPr bwMode="auto">
            <a:xfrm>
              <a:off x="7294806" y="26719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9">
              <a:extLst>
                <a:ext uri="{FF2B5EF4-FFF2-40B4-BE49-F238E27FC236}">
                  <a16:creationId xmlns:a16="http://schemas.microsoft.com/office/drawing/2014/main" id="{D43EBC04-57B5-FDE1-4B4F-0EC59E2EB349}"/>
                </a:ext>
              </a:extLst>
            </p:cNvPr>
            <p:cNvSpPr>
              <a:spLocks noChangeArrowheads="1"/>
            </p:cNvSpPr>
            <p:nvPr/>
          </p:nvSpPr>
          <p:spPr bwMode="auto">
            <a:xfrm>
              <a:off x="6747119" y="197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40">
              <a:extLst>
                <a:ext uri="{FF2B5EF4-FFF2-40B4-BE49-F238E27FC236}">
                  <a16:creationId xmlns:a16="http://schemas.microsoft.com/office/drawing/2014/main" id="{15B5288B-BADE-05F7-BFD3-A8D6E88AC5F6}"/>
                </a:ext>
              </a:extLst>
            </p:cNvPr>
            <p:cNvSpPr>
              <a:spLocks noChangeArrowheads="1"/>
            </p:cNvSpPr>
            <p:nvPr/>
          </p:nvSpPr>
          <p:spPr bwMode="auto">
            <a:xfrm>
              <a:off x="6228006" y="196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41">
              <a:extLst>
                <a:ext uri="{FF2B5EF4-FFF2-40B4-BE49-F238E27FC236}">
                  <a16:creationId xmlns:a16="http://schemas.microsoft.com/office/drawing/2014/main" id="{04D6A300-ECDF-315A-0A14-CAD67ACFA954}"/>
                </a:ext>
              </a:extLst>
            </p:cNvPr>
            <p:cNvSpPr>
              <a:spLocks noChangeArrowheads="1"/>
            </p:cNvSpPr>
            <p:nvPr/>
          </p:nvSpPr>
          <p:spPr bwMode="auto">
            <a:xfrm>
              <a:off x="5721594" y="1954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3">
              <a:extLst>
                <a:ext uri="{FF2B5EF4-FFF2-40B4-BE49-F238E27FC236}">
                  <a16:creationId xmlns:a16="http://schemas.microsoft.com/office/drawing/2014/main" id="{71EC48D3-A896-6517-6563-B0E5646DBF6E}"/>
                </a:ext>
              </a:extLst>
            </p:cNvPr>
            <p:cNvSpPr>
              <a:spLocks noChangeArrowheads="1"/>
            </p:cNvSpPr>
            <p:nvPr/>
          </p:nvSpPr>
          <p:spPr bwMode="auto">
            <a:xfrm>
              <a:off x="2159244" y="24783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4">
              <a:extLst>
                <a:ext uri="{FF2B5EF4-FFF2-40B4-BE49-F238E27FC236}">
                  <a16:creationId xmlns:a16="http://schemas.microsoft.com/office/drawing/2014/main" id="{71907DEA-B208-CFB8-3FE6-9FCCC1EAB2FD}"/>
                </a:ext>
              </a:extLst>
            </p:cNvPr>
            <p:cNvSpPr txBox="1">
              <a:spLocks noChangeArrowheads="1"/>
            </p:cNvSpPr>
            <p:nvPr/>
          </p:nvSpPr>
          <p:spPr bwMode="auto">
            <a:xfrm>
              <a:off x="307872" y="4181666"/>
              <a:ext cx="3333474"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Sorted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coordinate, these are left-most </a:t>
              </a:r>
              <a:r>
                <a:rPr lang="en-US" sz="2000" b="1" dirty="0">
                  <a:solidFill>
                    <a:srgbClr val="0B4B8E"/>
                  </a:solidFill>
                  <a:latin typeface="Arial" panose="020B0604020202020204" pitchFamily="34" charset="0"/>
                  <a:cs typeface="Arial" panose="020B0604020202020204" pitchFamily="34" charset="0"/>
                </a:rPr>
                <a:t>N/2</a:t>
              </a:r>
              <a:r>
                <a:rPr lang="en-US" sz="2000" dirty="0">
                  <a:latin typeface="Arial" panose="020B0604020202020204" pitchFamily="34" charset="0"/>
                  <a:cs typeface="Arial" panose="020B0604020202020204" pitchFamily="34" charset="0"/>
                </a:rPr>
                <a:t> of </a:t>
              </a:r>
              <a:r>
                <a:rPr lang="en-US" sz="2000" b="1" dirty="0">
                  <a:solidFill>
                    <a:srgbClr val="0B4B8E"/>
                  </a:solidFill>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gates</a:t>
              </a:r>
            </a:p>
          </p:txBody>
        </p:sp>
        <p:sp>
          <p:nvSpPr>
            <p:cNvPr id="44" name="Freeform 45">
              <a:extLst>
                <a:ext uri="{FF2B5EF4-FFF2-40B4-BE49-F238E27FC236}">
                  <a16:creationId xmlns:a16="http://schemas.microsoft.com/office/drawing/2014/main" id="{7CFA998D-047C-4E9D-4ACA-AE15195CFFB9}"/>
                </a:ext>
              </a:extLst>
            </p:cNvPr>
            <p:cNvSpPr>
              <a:spLocks/>
            </p:cNvSpPr>
            <p:nvPr/>
          </p:nvSpPr>
          <p:spPr bwMode="auto">
            <a:xfrm>
              <a:off x="5529506" y="2235413"/>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6">
              <a:extLst>
                <a:ext uri="{FF2B5EF4-FFF2-40B4-BE49-F238E27FC236}">
                  <a16:creationId xmlns:a16="http://schemas.microsoft.com/office/drawing/2014/main" id="{BB04A3B3-1821-B299-F1B9-0E33D826BAF1}"/>
                </a:ext>
              </a:extLst>
            </p:cNvPr>
            <p:cNvSpPr>
              <a:spLocks noChangeArrowheads="1"/>
            </p:cNvSpPr>
            <p:nvPr/>
          </p:nvSpPr>
          <p:spPr bwMode="auto">
            <a:xfrm>
              <a:off x="5583481" y="2425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7">
              <a:extLst>
                <a:ext uri="{FF2B5EF4-FFF2-40B4-BE49-F238E27FC236}">
                  <a16:creationId xmlns:a16="http://schemas.microsoft.com/office/drawing/2014/main" id="{67D3BBF5-0A12-8AA3-AF42-B08A85AA148E}"/>
                </a:ext>
              </a:extLst>
            </p:cNvPr>
            <p:cNvSpPr>
              <a:spLocks noChangeArrowheads="1"/>
            </p:cNvSpPr>
            <p:nvPr/>
          </p:nvSpPr>
          <p:spPr bwMode="auto">
            <a:xfrm>
              <a:off x="5721594" y="2830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8">
              <a:extLst>
                <a:ext uri="{FF2B5EF4-FFF2-40B4-BE49-F238E27FC236}">
                  <a16:creationId xmlns:a16="http://schemas.microsoft.com/office/drawing/2014/main" id="{C706ECDA-BEE2-031E-C0B4-672D48D383EF}"/>
                </a:ext>
              </a:extLst>
            </p:cNvPr>
            <p:cNvSpPr>
              <a:spLocks noChangeArrowheads="1"/>
            </p:cNvSpPr>
            <p:nvPr/>
          </p:nvSpPr>
          <p:spPr bwMode="auto">
            <a:xfrm>
              <a:off x="5648569" y="34863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9">
              <a:extLst>
                <a:ext uri="{FF2B5EF4-FFF2-40B4-BE49-F238E27FC236}">
                  <a16:creationId xmlns:a16="http://schemas.microsoft.com/office/drawing/2014/main" id="{6CC02A09-E52D-7A58-6760-ED08F6F18227}"/>
                </a:ext>
              </a:extLst>
            </p:cNvPr>
            <p:cNvSpPr>
              <a:spLocks noChangeArrowheads="1"/>
            </p:cNvSpPr>
            <p:nvPr/>
          </p:nvSpPr>
          <p:spPr bwMode="auto">
            <a:xfrm>
              <a:off x="5996231" y="28815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50">
              <a:extLst>
                <a:ext uri="{FF2B5EF4-FFF2-40B4-BE49-F238E27FC236}">
                  <a16:creationId xmlns:a16="http://schemas.microsoft.com/office/drawing/2014/main" id="{975AC88C-9566-BC88-009A-A5DFF2B85EA8}"/>
                </a:ext>
              </a:extLst>
            </p:cNvPr>
            <p:cNvSpPr>
              <a:spLocks noChangeArrowheads="1"/>
            </p:cNvSpPr>
            <p:nvPr/>
          </p:nvSpPr>
          <p:spPr bwMode="auto">
            <a:xfrm>
              <a:off x="6707431" y="360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1">
              <a:extLst>
                <a:ext uri="{FF2B5EF4-FFF2-40B4-BE49-F238E27FC236}">
                  <a16:creationId xmlns:a16="http://schemas.microsoft.com/office/drawing/2014/main" id="{C38BE617-A77A-478C-ED1B-A15927D31AB6}"/>
                </a:ext>
              </a:extLst>
            </p:cNvPr>
            <p:cNvSpPr>
              <a:spLocks noChangeArrowheads="1"/>
            </p:cNvSpPr>
            <p:nvPr/>
          </p:nvSpPr>
          <p:spPr bwMode="auto">
            <a:xfrm>
              <a:off x="5880344" y="31688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2">
              <a:extLst>
                <a:ext uri="{FF2B5EF4-FFF2-40B4-BE49-F238E27FC236}">
                  <a16:creationId xmlns:a16="http://schemas.microsoft.com/office/drawing/2014/main" id="{A1E2238D-E831-CBBE-922A-60BB26349177}"/>
                </a:ext>
              </a:extLst>
            </p:cNvPr>
            <p:cNvSpPr>
              <a:spLocks noChangeArrowheads="1"/>
            </p:cNvSpPr>
            <p:nvPr/>
          </p:nvSpPr>
          <p:spPr bwMode="auto">
            <a:xfrm>
              <a:off x="6620119" y="30815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3">
              <a:extLst>
                <a:ext uri="{FF2B5EF4-FFF2-40B4-BE49-F238E27FC236}">
                  <a16:creationId xmlns:a16="http://schemas.microsoft.com/office/drawing/2014/main" id="{779A84B9-6EBF-3D20-7EEC-BBDB5582E7BA}"/>
                </a:ext>
              </a:extLst>
            </p:cNvPr>
            <p:cNvSpPr>
              <a:spLocks noChangeArrowheads="1"/>
            </p:cNvSpPr>
            <p:nvPr/>
          </p:nvSpPr>
          <p:spPr bwMode="auto">
            <a:xfrm>
              <a:off x="6729656" y="35292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4">
              <a:extLst>
                <a:ext uri="{FF2B5EF4-FFF2-40B4-BE49-F238E27FC236}">
                  <a16:creationId xmlns:a16="http://schemas.microsoft.com/office/drawing/2014/main" id="{F041C820-3638-7304-1EC6-2D6941869E05}"/>
                </a:ext>
              </a:extLst>
            </p:cNvPr>
            <p:cNvSpPr>
              <a:spLocks noChangeArrowheads="1"/>
            </p:cNvSpPr>
            <p:nvPr/>
          </p:nvSpPr>
          <p:spPr bwMode="auto">
            <a:xfrm>
              <a:off x="6016869" y="233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5">
              <a:extLst>
                <a:ext uri="{FF2B5EF4-FFF2-40B4-BE49-F238E27FC236}">
                  <a16:creationId xmlns:a16="http://schemas.microsoft.com/office/drawing/2014/main" id="{365EB367-1691-2C24-89E8-607ADC8912E4}"/>
                </a:ext>
              </a:extLst>
            </p:cNvPr>
            <p:cNvSpPr>
              <a:spLocks noChangeArrowheads="1"/>
            </p:cNvSpPr>
            <p:nvPr/>
          </p:nvSpPr>
          <p:spPr bwMode="auto">
            <a:xfrm>
              <a:off x="6755056" y="26164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6">
              <a:extLst>
                <a:ext uri="{FF2B5EF4-FFF2-40B4-BE49-F238E27FC236}">
                  <a16:creationId xmlns:a16="http://schemas.microsoft.com/office/drawing/2014/main" id="{0EDAF4A5-ED51-557D-4751-720B37CC9297}"/>
                </a:ext>
              </a:extLst>
            </p:cNvPr>
            <p:cNvSpPr>
              <a:spLocks noChangeArrowheads="1"/>
            </p:cNvSpPr>
            <p:nvPr/>
          </p:nvSpPr>
          <p:spPr bwMode="auto">
            <a:xfrm>
              <a:off x="6023219" y="2530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7">
              <a:extLst>
                <a:ext uri="{FF2B5EF4-FFF2-40B4-BE49-F238E27FC236}">
                  <a16:creationId xmlns:a16="http://schemas.microsoft.com/office/drawing/2014/main" id="{A555C7EA-914C-5E6E-5AE8-679B24CFB6AD}"/>
                </a:ext>
              </a:extLst>
            </p:cNvPr>
            <p:cNvSpPr>
              <a:spLocks noChangeArrowheads="1"/>
            </p:cNvSpPr>
            <p:nvPr/>
          </p:nvSpPr>
          <p:spPr bwMode="auto">
            <a:xfrm>
              <a:off x="6942381" y="27529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Oval 58">
              <a:extLst>
                <a:ext uri="{FF2B5EF4-FFF2-40B4-BE49-F238E27FC236}">
                  <a16:creationId xmlns:a16="http://schemas.microsoft.com/office/drawing/2014/main" id="{FAB90E0C-8B4F-93B5-477D-C96D8BC775FE}"/>
                </a:ext>
              </a:extLst>
            </p:cNvPr>
            <p:cNvSpPr>
              <a:spLocks noChangeArrowheads="1"/>
            </p:cNvSpPr>
            <p:nvPr/>
          </p:nvSpPr>
          <p:spPr bwMode="auto">
            <a:xfrm>
              <a:off x="6967781" y="24195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Line 59">
              <a:extLst>
                <a:ext uri="{FF2B5EF4-FFF2-40B4-BE49-F238E27FC236}">
                  <a16:creationId xmlns:a16="http://schemas.microsoft.com/office/drawing/2014/main" id="{8BF69938-4D7B-FB25-F448-6C8270DEA327}"/>
                </a:ext>
              </a:extLst>
            </p:cNvPr>
            <p:cNvSpPr>
              <a:spLocks noChangeShapeType="1"/>
            </p:cNvSpPr>
            <p:nvPr/>
          </p:nvSpPr>
          <p:spPr bwMode="auto">
            <a:xfrm flipV="1">
              <a:off x="5913735" y="3848312"/>
              <a:ext cx="971496" cy="468539"/>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Text Box 60">
              <a:extLst>
                <a:ext uri="{FF2B5EF4-FFF2-40B4-BE49-F238E27FC236}">
                  <a16:creationId xmlns:a16="http://schemas.microsoft.com/office/drawing/2014/main" id="{3BE77726-E96E-4D7A-935B-6FACC22F967E}"/>
                </a:ext>
              </a:extLst>
            </p:cNvPr>
            <p:cNvSpPr txBox="1">
              <a:spLocks noChangeArrowheads="1"/>
            </p:cNvSpPr>
            <p:nvPr/>
          </p:nvSpPr>
          <p:spPr bwMode="auto">
            <a:xfrm>
              <a:off x="4612580" y="4272669"/>
              <a:ext cx="3399320"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This </a:t>
              </a:r>
              <a:r>
                <a:rPr lang="en-US" sz="2000" b="1" dirty="0">
                  <a:solidFill>
                    <a:srgbClr val="800000"/>
                  </a:solidFill>
                  <a:latin typeface="Arial" panose="020B0604020202020204" pitchFamily="34" charset="0"/>
                  <a:cs typeface="Arial" panose="020B0604020202020204" pitchFamily="34" charset="0"/>
                </a:rPr>
                <a:t>sorting</a:t>
              </a:r>
              <a:r>
                <a:rPr lang="en-US" sz="2000" dirty="0">
                  <a:solidFill>
                    <a:srgbClr val="80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assigns which gates go left, and go right</a:t>
              </a:r>
            </a:p>
          </p:txBody>
        </p:sp>
      </p:grpSp>
    </p:spTree>
    <p:extLst>
      <p:ext uri="{BB962C8B-B14F-4D97-AF65-F5344CB8AC3E}">
        <p14:creationId xmlns:p14="http://schemas.microsoft.com/office/powerpoint/2010/main" val="370597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B4B5-F5E1-8522-7078-AF5D4E9CE6B3}"/>
              </a:ext>
            </a:extLst>
          </p:cNvPr>
          <p:cNvSpPr>
            <a:spLocks noGrp="1"/>
          </p:cNvSpPr>
          <p:nvPr>
            <p:ph type="title"/>
          </p:nvPr>
        </p:nvSpPr>
        <p:spPr/>
        <p:txBody>
          <a:bodyPr/>
          <a:lstStyle/>
          <a:p>
            <a:r>
              <a:rPr lang="en-US" dirty="0"/>
              <a:t>Recursive Partitioning: How to Assign?</a:t>
            </a:r>
          </a:p>
        </p:txBody>
      </p:sp>
      <p:grpSp>
        <p:nvGrpSpPr>
          <p:cNvPr id="62" name="Group 61">
            <a:extLst>
              <a:ext uri="{FF2B5EF4-FFF2-40B4-BE49-F238E27FC236}">
                <a16:creationId xmlns:a16="http://schemas.microsoft.com/office/drawing/2014/main" id="{11A4A59D-9F70-B10B-B15E-8D153B1F1D7C}"/>
              </a:ext>
            </a:extLst>
          </p:cNvPr>
          <p:cNvGrpSpPr/>
          <p:nvPr/>
        </p:nvGrpSpPr>
        <p:grpSpPr>
          <a:xfrm>
            <a:off x="904995" y="1619477"/>
            <a:ext cx="10382009" cy="4633810"/>
            <a:chOff x="285991" y="792163"/>
            <a:chExt cx="7630770" cy="3405847"/>
          </a:xfrm>
        </p:grpSpPr>
        <p:sp>
          <p:nvSpPr>
            <p:cNvPr id="4" name="Rectangle 2">
              <a:extLst>
                <a:ext uri="{FF2B5EF4-FFF2-40B4-BE49-F238E27FC236}">
                  <a16:creationId xmlns:a16="http://schemas.microsoft.com/office/drawing/2014/main" id="{F7EDA8B6-561E-58E5-7CFF-736824F7A8BF}"/>
                </a:ext>
              </a:extLst>
            </p:cNvPr>
            <p:cNvSpPr>
              <a:spLocks noChangeArrowheads="1"/>
            </p:cNvSpPr>
            <p:nvPr/>
          </p:nvSpPr>
          <p:spPr bwMode="auto">
            <a:xfrm>
              <a:off x="1058863" y="87471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 name="Text Box 4">
              <a:extLst>
                <a:ext uri="{FF2B5EF4-FFF2-40B4-BE49-F238E27FC236}">
                  <a16:creationId xmlns:a16="http://schemas.microsoft.com/office/drawing/2014/main" id="{801752E8-E400-A2BB-9591-253F9DCA3335}"/>
                </a:ext>
              </a:extLst>
            </p:cNvPr>
            <p:cNvSpPr txBox="1">
              <a:spLocks noChangeArrowheads="1"/>
            </p:cNvSpPr>
            <p:nvPr/>
          </p:nvSpPr>
          <p:spPr bwMode="auto">
            <a:xfrm>
              <a:off x="285991" y="3167698"/>
              <a:ext cx="2944572" cy="678647"/>
            </a:xfrm>
            <a:prstGeom prst="rect">
              <a:avLst/>
            </a:prstGeom>
            <a:noFill/>
            <a:ln w="12700">
              <a:noFill/>
              <a:miter lim="800000"/>
              <a:headEnd/>
              <a:tailEnd/>
            </a:ln>
            <a:effectLst/>
          </p:spPr>
          <p:txBody>
            <a:bodyPr wrap="square">
              <a:prstTxWarp prst="textNoShape">
                <a:avLst/>
              </a:prstTxWarp>
              <a:spAutoFit/>
            </a:bodyPr>
            <a:lstStyle/>
            <a:p>
              <a:pPr algn="r"/>
              <a:r>
                <a:rPr lang="en-US" sz="1800" dirty="0">
                  <a:latin typeface="Arial" panose="020B0604020202020204" pitchFamily="34" charset="0"/>
                  <a:cs typeface="Arial" panose="020B0604020202020204" pitchFamily="34" charset="0"/>
                </a:rPr>
                <a:t>Focus on the gates inside this shaded region </a:t>
              </a:r>
              <a:r>
                <a:rPr lang="en-US" sz="1800" b="1" dirty="0">
                  <a:solidFill>
                    <a:srgbClr val="0B4B8E"/>
                  </a:solidFill>
                  <a:latin typeface="Arial" panose="020B0604020202020204" pitchFamily="34" charset="0"/>
                  <a:cs typeface="Arial" panose="020B0604020202020204" pitchFamily="34" charset="0"/>
                </a:rPr>
                <a:t>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on the </a:t>
              </a:r>
              <a:r>
                <a:rPr lang="en-US" sz="1800" b="1" dirty="0">
                  <a:solidFill>
                    <a:srgbClr val="0B4B8E"/>
                  </a:solidFill>
                  <a:latin typeface="Arial" panose="020B0604020202020204" pitchFamily="34" charset="0"/>
                  <a:cs typeface="Arial" panose="020B0604020202020204" pitchFamily="34" charset="0"/>
                </a:rPr>
                <a:t>left</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side of the cut.</a:t>
              </a:r>
            </a:p>
          </p:txBody>
        </p:sp>
        <p:sp>
          <p:nvSpPr>
            <p:cNvPr id="6" name="Line 5">
              <a:extLst>
                <a:ext uri="{FF2B5EF4-FFF2-40B4-BE49-F238E27FC236}">
                  <a16:creationId xmlns:a16="http://schemas.microsoft.com/office/drawing/2014/main" id="{9D0CE3FC-AEDC-20D4-3130-361BF0FBECD6}"/>
                </a:ext>
              </a:extLst>
            </p:cNvPr>
            <p:cNvSpPr>
              <a:spLocks noChangeShapeType="1"/>
            </p:cNvSpPr>
            <p:nvPr/>
          </p:nvSpPr>
          <p:spPr bwMode="auto">
            <a:xfrm>
              <a:off x="2125663" y="898525"/>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6">
              <a:extLst>
                <a:ext uri="{FF2B5EF4-FFF2-40B4-BE49-F238E27FC236}">
                  <a16:creationId xmlns:a16="http://schemas.microsoft.com/office/drawing/2014/main" id="{6130D39C-DB23-7E58-AF4E-A970994B84B3}"/>
                </a:ext>
              </a:extLst>
            </p:cNvPr>
            <p:cNvSpPr>
              <a:spLocks noChangeShapeType="1"/>
            </p:cNvSpPr>
            <p:nvPr/>
          </p:nvSpPr>
          <p:spPr bwMode="auto">
            <a:xfrm flipV="1">
              <a:off x="1695450" y="2765424"/>
              <a:ext cx="77788" cy="504826"/>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B623ECD-8790-F6B5-D7D2-924053ADA87A}"/>
                </a:ext>
              </a:extLst>
            </p:cNvPr>
            <p:cNvSpPr>
              <a:spLocks noChangeArrowheads="1"/>
            </p:cNvSpPr>
            <p:nvPr/>
          </p:nvSpPr>
          <p:spPr bwMode="auto">
            <a:xfrm>
              <a:off x="1068388" y="89535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A7CF14B-28A6-2813-3658-EF5BF34FF916}"/>
                </a:ext>
              </a:extLst>
            </p:cNvPr>
            <p:cNvSpPr>
              <a:spLocks noChangeArrowheads="1"/>
            </p:cNvSpPr>
            <p:nvPr/>
          </p:nvSpPr>
          <p:spPr bwMode="auto">
            <a:xfrm>
              <a:off x="1250950" y="1189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1BB3B0D6-F2A5-26EC-2F20-EC709FF0E745}"/>
                </a:ext>
              </a:extLst>
            </p:cNvPr>
            <p:cNvSpPr>
              <a:spLocks noChangeArrowheads="1"/>
            </p:cNvSpPr>
            <p:nvPr/>
          </p:nvSpPr>
          <p:spPr bwMode="auto">
            <a:xfrm>
              <a:off x="1389063" y="15938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9C529212-5145-DFC1-5404-4579D9385EFE}"/>
                </a:ext>
              </a:extLst>
            </p:cNvPr>
            <p:cNvSpPr>
              <a:spLocks noChangeArrowheads="1"/>
            </p:cNvSpPr>
            <p:nvPr/>
          </p:nvSpPr>
          <p:spPr bwMode="auto">
            <a:xfrm>
              <a:off x="1316038" y="22494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31C509DB-39DB-3D5B-ECF0-72B058BFD0BF}"/>
                </a:ext>
              </a:extLst>
            </p:cNvPr>
            <p:cNvSpPr>
              <a:spLocks noChangeArrowheads="1"/>
            </p:cNvSpPr>
            <p:nvPr/>
          </p:nvSpPr>
          <p:spPr bwMode="auto">
            <a:xfrm>
              <a:off x="2763838" y="1055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66AEF86-6745-8E32-8783-E1D4D27ADE20}"/>
                </a:ext>
              </a:extLst>
            </p:cNvPr>
            <p:cNvSpPr>
              <a:spLocks noChangeArrowheads="1"/>
            </p:cNvSpPr>
            <p:nvPr/>
          </p:nvSpPr>
          <p:spPr bwMode="auto">
            <a:xfrm>
              <a:off x="1774825" y="2498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B86E7FB1-EF5B-8CD4-980A-B15AE6A1586B}"/>
                </a:ext>
              </a:extLst>
            </p:cNvPr>
            <p:cNvSpPr>
              <a:spLocks noChangeArrowheads="1"/>
            </p:cNvSpPr>
            <p:nvPr/>
          </p:nvSpPr>
          <p:spPr bwMode="auto">
            <a:xfrm>
              <a:off x="2206625" y="18732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C804BF10-F7A8-08F1-EEF8-BC724FE33E90}"/>
                </a:ext>
              </a:extLst>
            </p:cNvPr>
            <p:cNvSpPr>
              <a:spLocks noChangeArrowheads="1"/>
            </p:cNvSpPr>
            <p:nvPr/>
          </p:nvSpPr>
          <p:spPr bwMode="auto">
            <a:xfrm>
              <a:off x="1687513" y="197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2A00A2-E59E-57C2-6967-256144D63FBA}"/>
                </a:ext>
              </a:extLst>
            </p:cNvPr>
            <p:cNvSpPr>
              <a:spLocks noChangeArrowheads="1"/>
            </p:cNvSpPr>
            <p:nvPr/>
          </p:nvSpPr>
          <p:spPr bwMode="auto">
            <a:xfrm>
              <a:off x="2455863" y="23606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EADB9DF-E352-7BF5-411F-6371E83A5F06}"/>
                </a:ext>
              </a:extLst>
            </p:cNvPr>
            <p:cNvSpPr>
              <a:spLocks noChangeArrowheads="1"/>
            </p:cNvSpPr>
            <p:nvPr/>
          </p:nvSpPr>
          <p:spPr bwMode="auto">
            <a:xfrm>
              <a:off x="1684338" y="1101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91A9C76-9635-04DD-1D9E-E5849C0D2BE0}"/>
                </a:ext>
              </a:extLst>
            </p:cNvPr>
            <p:cNvSpPr>
              <a:spLocks noChangeArrowheads="1"/>
            </p:cNvSpPr>
            <p:nvPr/>
          </p:nvSpPr>
          <p:spPr bwMode="auto">
            <a:xfrm>
              <a:off x="1708150" y="15065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DCA982BB-EA19-3883-0DC9-6D63491A9AC4}"/>
                </a:ext>
              </a:extLst>
            </p:cNvPr>
            <p:cNvSpPr>
              <a:spLocks noChangeArrowheads="1"/>
            </p:cNvSpPr>
            <p:nvPr/>
          </p:nvSpPr>
          <p:spPr bwMode="auto">
            <a:xfrm>
              <a:off x="2349500" y="12350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57FA5AB2-3544-0D09-1305-FBB4D03C29FF}"/>
                </a:ext>
              </a:extLst>
            </p:cNvPr>
            <p:cNvSpPr>
              <a:spLocks noChangeArrowheads="1"/>
            </p:cNvSpPr>
            <p:nvPr/>
          </p:nvSpPr>
          <p:spPr bwMode="auto">
            <a:xfrm>
              <a:off x="2668588" y="1584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9882C9-C362-C92E-78D1-DB320530595F}"/>
                </a:ext>
              </a:extLst>
            </p:cNvPr>
            <p:cNvSpPr>
              <a:spLocks noChangeArrowheads="1"/>
            </p:cNvSpPr>
            <p:nvPr/>
          </p:nvSpPr>
          <p:spPr bwMode="auto">
            <a:xfrm>
              <a:off x="985838" y="12461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4827F15A-EECD-6687-4369-5E0E61410402}"/>
                </a:ext>
              </a:extLst>
            </p:cNvPr>
            <p:cNvSpPr>
              <a:spLocks noChangeArrowheads="1"/>
            </p:cNvSpPr>
            <p:nvPr/>
          </p:nvSpPr>
          <p:spPr bwMode="auto">
            <a:xfrm>
              <a:off x="969963" y="2070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DE20FDC-2A15-A342-6376-0B02B3B65855}"/>
                </a:ext>
              </a:extLst>
            </p:cNvPr>
            <p:cNvSpPr>
              <a:spLocks noChangeArrowheads="1"/>
            </p:cNvSpPr>
            <p:nvPr/>
          </p:nvSpPr>
          <p:spPr bwMode="auto">
            <a:xfrm>
              <a:off x="1471613" y="2838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F9596F-8EE2-E655-989A-93830BD27871}"/>
                </a:ext>
              </a:extLst>
            </p:cNvPr>
            <p:cNvSpPr>
              <a:spLocks noChangeArrowheads="1"/>
            </p:cNvSpPr>
            <p:nvPr/>
          </p:nvSpPr>
          <p:spPr bwMode="auto">
            <a:xfrm>
              <a:off x="2281238" y="28368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2E77CF9-8B7E-BFA9-E9AB-66C4D9A920DE}"/>
                </a:ext>
              </a:extLst>
            </p:cNvPr>
            <p:cNvSpPr>
              <a:spLocks noChangeArrowheads="1"/>
            </p:cNvSpPr>
            <p:nvPr/>
          </p:nvSpPr>
          <p:spPr bwMode="auto">
            <a:xfrm>
              <a:off x="3049588" y="240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BF737EE-1E39-EB14-9BE3-CBFA2F6A84F2}"/>
                </a:ext>
              </a:extLst>
            </p:cNvPr>
            <p:cNvSpPr>
              <a:spLocks noChangeArrowheads="1"/>
            </p:cNvSpPr>
            <p:nvPr/>
          </p:nvSpPr>
          <p:spPr bwMode="auto">
            <a:xfrm>
              <a:off x="3062288" y="1516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D133AA5-29AB-2BE0-AA6C-C92402C0E4EF}"/>
                </a:ext>
              </a:extLst>
            </p:cNvPr>
            <p:cNvSpPr>
              <a:spLocks noChangeArrowheads="1"/>
            </p:cNvSpPr>
            <p:nvPr/>
          </p:nvSpPr>
          <p:spPr bwMode="auto">
            <a:xfrm>
              <a:off x="2514600" y="81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0AE36243-C366-6FF4-39FC-43BA5C1F0138}"/>
                </a:ext>
              </a:extLst>
            </p:cNvPr>
            <p:cNvSpPr>
              <a:spLocks noChangeArrowheads="1"/>
            </p:cNvSpPr>
            <p:nvPr/>
          </p:nvSpPr>
          <p:spPr bwMode="auto">
            <a:xfrm>
              <a:off x="1995488" y="81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7FC5FB3-BAEF-7E78-C86F-981A3DAFE53F}"/>
                </a:ext>
              </a:extLst>
            </p:cNvPr>
            <p:cNvSpPr>
              <a:spLocks noChangeArrowheads="1"/>
            </p:cNvSpPr>
            <p:nvPr/>
          </p:nvSpPr>
          <p:spPr bwMode="auto">
            <a:xfrm>
              <a:off x="1489075" y="798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6E4CD9E-AB5F-C029-A9E6-AD8A414E59EB}"/>
                </a:ext>
              </a:extLst>
            </p:cNvPr>
            <p:cNvSpPr txBox="1"/>
            <p:nvPr/>
          </p:nvSpPr>
          <p:spPr>
            <a:xfrm>
              <a:off x="1065389" y="867833"/>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31" name="Group 30">
              <a:extLst>
                <a:ext uri="{FF2B5EF4-FFF2-40B4-BE49-F238E27FC236}">
                  <a16:creationId xmlns:a16="http://schemas.microsoft.com/office/drawing/2014/main" id="{C80F9802-EC50-2DF2-F7F9-FE75A81CF3A2}"/>
                </a:ext>
              </a:extLst>
            </p:cNvPr>
            <p:cNvGrpSpPr/>
            <p:nvPr/>
          </p:nvGrpSpPr>
          <p:grpSpPr>
            <a:xfrm>
              <a:off x="4101375" y="792163"/>
              <a:ext cx="3815386" cy="3405847"/>
              <a:chOff x="4101375" y="792163"/>
              <a:chExt cx="3815386" cy="3405847"/>
            </a:xfrm>
          </p:grpSpPr>
          <p:sp>
            <p:nvSpPr>
              <p:cNvPr id="32" name="Rectangle 30">
                <a:extLst>
                  <a:ext uri="{FF2B5EF4-FFF2-40B4-BE49-F238E27FC236}">
                    <a16:creationId xmlns:a16="http://schemas.microsoft.com/office/drawing/2014/main" id="{158C8840-204F-0132-EF0A-3817A7F2B324}"/>
                  </a:ext>
                </a:extLst>
              </p:cNvPr>
              <p:cNvSpPr>
                <a:spLocks noChangeArrowheads="1"/>
              </p:cNvSpPr>
              <p:nvPr/>
            </p:nvSpPr>
            <p:spPr bwMode="auto">
              <a:xfrm>
                <a:off x="4656138" y="86836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46B5230-430B-3DFA-4A64-91B220137806}"/>
                  </a:ext>
                </a:extLst>
              </p:cNvPr>
              <p:cNvSpPr>
                <a:spLocks noChangeArrowheads="1"/>
              </p:cNvSpPr>
              <p:nvPr/>
            </p:nvSpPr>
            <p:spPr bwMode="auto">
              <a:xfrm>
                <a:off x="4665663" y="88900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8520E7B3-05E0-D0D0-DF30-26FE006197C6}"/>
                  </a:ext>
                </a:extLst>
              </p:cNvPr>
              <p:cNvSpPr>
                <a:spLocks noChangeArrowheads="1"/>
              </p:cNvSpPr>
              <p:nvPr/>
            </p:nvSpPr>
            <p:spPr bwMode="auto">
              <a:xfrm>
                <a:off x="4848225" y="1182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95ED7499-F374-87BA-6D17-4CCD87FBDBD5}"/>
                  </a:ext>
                </a:extLst>
              </p:cNvPr>
              <p:cNvSpPr>
                <a:spLocks noChangeArrowheads="1"/>
              </p:cNvSpPr>
              <p:nvPr/>
            </p:nvSpPr>
            <p:spPr bwMode="auto">
              <a:xfrm>
                <a:off x="4986338" y="15875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BE44955F-634F-AB42-F46E-EBDD8A5E9D36}"/>
                  </a:ext>
                </a:extLst>
              </p:cNvPr>
              <p:cNvSpPr>
                <a:spLocks noChangeArrowheads="1"/>
              </p:cNvSpPr>
              <p:nvPr/>
            </p:nvSpPr>
            <p:spPr bwMode="auto">
              <a:xfrm>
                <a:off x="4913313" y="2243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D0B4B79F-F398-5289-9196-0E7B00400849}"/>
                  </a:ext>
                </a:extLst>
              </p:cNvPr>
              <p:cNvSpPr>
                <a:spLocks noChangeArrowheads="1"/>
              </p:cNvSpPr>
              <p:nvPr/>
            </p:nvSpPr>
            <p:spPr bwMode="auto">
              <a:xfrm>
                <a:off x="6421438" y="10191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13EFA20D-46AE-F211-F73F-DAC3A795D3AD}"/>
                  </a:ext>
                </a:extLst>
              </p:cNvPr>
              <p:cNvSpPr>
                <a:spLocks noChangeArrowheads="1"/>
              </p:cNvSpPr>
              <p:nvPr/>
            </p:nvSpPr>
            <p:spPr bwMode="auto">
              <a:xfrm>
                <a:off x="5372100" y="2492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5E2BCBC5-00AC-6725-ECD3-1887D981A3AA}"/>
                  </a:ext>
                </a:extLst>
              </p:cNvPr>
              <p:cNvSpPr>
                <a:spLocks noChangeArrowheads="1"/>
              </p:cNvSpPr>
              <p:nvPr/>
            </p:nvSpPr>
            <p:spPr bwMode="auto">
              <a:xfrm>
                <a:off x="5803900" y="186690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A7C41304-058B-5E42-A160-5B9790753E42}"/>
                  </a:ext>
                </a:extLst>
              </p:cNvPr>
              <p:cNvSpPr>
                <a:spLocks noChangeArrowheads="1"/>
              </p:cNvSpPr>
              <p:nvPr/>
            </p:nvSpPr>
            <p:spPr bwMode="auto">
              <a:xfrm>
                <a:off x="5284788" y="1965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3B2A28D8-3883-ADF6-AF59-AB401F5EE9C8}"/>
                  </a:ext>
                </a:extLst>
              </p:cNvPr>
              <p:cNvSpPr>
                <a:spLocks noChangeArrowheads="1"/>
              </p:cNvSpPr>
              <p:nvPr/>
            </p:nvSpPr>
            <p:spPr bwMode="auto">
              <a:xfrm>
                <a:off x="6053138" y="23542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92A842C3-3052-646E-7EEF-95FA3C046ADB}"/>
                  </a:ext>
                </a:extLst>
              </p:cNvPr>
              <p:cNvSpPr>
                <a:spLocks noChangeArrowheads="1"/>
              </p:cNvSpPr>
              <p:nvPr/>
            </p:nvSpPr>
            <p:spPr bwMode="auto">
              <a:xfrm>
                <a:off x="5281613" y="1095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56C03C7-7FD0-75CF-22F9-193DD66B96C9}"/>
                  </a:ext>
                </a:extLst>
              </p:cNvPr>
              <p:cNvSpPr>
                <a:spLocks noChangeArrowheads="1"/>
              </p:cNvSpPr>
              <p:nvPr/>
            </p:nvSpPr>
            <p:spPr bwMode="auto">
              <a:xfrm>
                <a:off x="5305425" y="15001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298B02E2-0D81-7CC1-7C3C-D73A8DF7B74A}"/>
                  </a:ext>
                </a:extLst>
              </p:cNvPr>
              <p:cNvSpPr>
                <a:spLocks noChangeArrowheads="1"/>
              </p:cNvSpPr>
              <p:nvPr/>
            </p:nvSpPr>
            <p:spPr bwMode="auto">
              <a:xfrm>
                <a:off x="5946775" y="122872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7C5A8D03-74AC-A515-154D-09D7E2257AB1}"/>
                  </a:ext>
                </a:extLst>
              </p:cNvPr>
              <p:cNvSpPr>
                <a:spLocks noChangeArrowheads="1"/>
              </p:cNvSpPr>
              <p:nvPr/>
            </p:nvSpPr>
            <p:spPr bwMode="auto">
              <a:xfrm>
                <a:off x="6265863" y="15779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Rectangle 47">
                <a:extLst>
                  <a:ext uri="{FF2B5EF4-FFF2-40B4-BE49-F238E27FC236}">
                    <a16:creationId xmlns:a16="http://schemas.microsoft.com/office/drawing/2014/main" id="{63892C68-FB47-95F1-1BB4-881808844DF3}"/>
                  </a:ext>
                </a:extLst>
              </p:cNvPr>
              <p:cNvSpPr>
                <a:spLocks noChangeArrowheads="1"/>
              </p:cNvSpPr>
              <p:nvPr/>
            </p:nvSpPr>
            <p:spPr bwMode="auto">
              <a:xfrm>
                <a:off x="5068888" y="283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Rectangle 48">
                <a:extLst>
                  <a:ext uri="{FF2B5EF4-FFF2-40B4-BE49-F238E27FC236}">
                    <a16:creationId xmlns:a16="http://schemas.microsoft.com/office/drawing/2014/main" id="{C76B0AAC-8772-9BAF-2012-5C45BF855D00}"/>
                  </a:ext>
                </a:extLst>
              </p:cNvPr>
              <p:cNvSpPr>
                <a:spLocks noChangeArrowheads="1"/>
              </p:cNvSpPr>
              <p:nvPr/>
            </p:nvSpPr>
            <p:spPr bwMode="auto">
              <a:xfrm>
                <a:off x="5878513" y="2830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Rectangle 49">
                <a:extLst>
                  <a:ext uri="{FF2B5EF4-FFF2-40B4-BE49-F238E27FC236}">
                    <a16:creationId xmlns:a16="http://schemas.microsoft.com/office/drawing/2014/main" id="{1505D59F-9020-5B78-5A55-76EDB7B126BD}"/>
                  </a:ext>
                </a:extLst>
              </p:cNvPr>
              <p:cNvSpPr>
                <a:spLocks noChangeArrowheads="1"/>
              </p:cNvSpPr>
              <p:nvPr/>
            </p:nvSpPr>
            <p:spPr bwMode="auto">
              <a:xfrm>
                <a:off x="6646863" y="23939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Rectangle 50">
                <a:extLst>
                  <a:ext uri="{FF2B5EF4-FFF2-40B4-BE49-F238E27FC236}">
                    <a16:creationId xmlns:a16="http://schemas.microsoft.com/office/drawing/2014/main" id="{0A3993D4-75C4-FC46-448D-8477C2443753}"/>
                  </a:ext>
                </a:extLst>
              </p:cNvPr>
              <p:cNvSpPr>
                <a:spLocks noChangeArrowheads="1"/>
              </p:cNvSpPr>
              <p:nvPr/>
            </p:nvSpPr>
            <p:spPr bwMode="auto">
              <a:xfrm>
                <a:off x="6659563" y="1509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51">
                <a:extLst>
                  <a:ext uri="{FF2B5EF4-FFF2-40B4-BE49-F238E27FC236}">
                    <a16:creationId xmlns:a16="http://schemas.microsoft.com/office/drawing/2014/main" id="{FE3C6E31-22B9-EC50-4E62-71791FE6C0FF}"/>
                  </a:ext>
                </a:extLst>
              </p:cNvPr>
              <p:cNvSpPr>
                <a:spLocks noChangeArrowheads="1"/>
              </p:cNvSpPr>
              <p:nvPr/>
            </p:nvSpPr>
            <p:spPr bwMode="auto">
              <a:xfrm>
                <a:off x="6111875" y="80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5">
                <a:extLst>
                  <a:ext uri="{FF2B5EF4-FFF2-40B4-BE49-F238E27FC236}">
                    <a16:creationId xmlns:a16="http://schemas.microsoft.com/office/drawing/2014/main" id="{E6DCEC1E-C18C-639C-2A66-1E8A211FFACF}"/>
                  </a:ext>
                </a:extLst>
              </p:cNvPr>
              <p:cNvSpPr>
                <a:spLocks noChangeArrowheads="1"/>
              </p:cNvSpPr>
              <p:nvPr/>
            </p:nvSpPr>
            <p:spPr bwMode="auto">
              <a:xfrm>
                <a:off x="4675188" y="887413"/>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Text Box 56">
                <a:extLst>
                  <a:ext uri="{FF2B5EF4-FFF2-40B4-BE49-F238E27FC236}">
                    <a16:creationId xmlns:a16="http://schemas.microsoft.com/office/drawing/2014/main" id="{F83C9BB9-95B2-EF20-9E25-6BC62D0FC81D}"/>
                  </a:ext>
                </a:extLst>
              </p:cNvPr>
              <p:cNvSpPr txBox="1">
                <a:spLocks noChangeArrowheads="1"/>
              </p:cNvSpPr>
              <p:nvPr/>
            </p:nvSpPr>
            <p:spPr bwMode="auto">
              <a:xfrm>
                <a:off x="4101375" y="3112175"/>
                <a:ext cx="3815386" cy="1085835"/>
              </a:xfrm>
              <a:prstGeom prst="rect">
                <a:avLst/>
              </a:prstGeom>
              <a:noFill/>
              <a:ln w="12700">
                <a:noFill/>
                <a:miter lim="800000"/>
                <a:headEnd/>
                <a:tailEnd/>
              </a:ln>
              <a:effectLst/>
            </p:spPr>
            <p:txBody>
              <a:bodyPr wrap="squar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big questions: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(1)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keep</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gates assigned to left side actually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in</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left side?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model wires that</a:t>
                </a:r>
                <a:r>
                  <a:rPr lang="en-US" kern="0" dirty="0">
                    <a:solidFill>
                      <a:sysClr val="windowText" lastClr="000000"/>
                    </a:solidFill>
                    <a:latin typeface="Arial" panose="020B0604020202020204" pitchFamily="34" charset="0"/>
                    <a:cs typeface="Arial" panose="020B0604020202020204" pitchFamily="34" charset="0"/>
                  </a:rPr>
                  <a:t>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connect</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to gates/pads on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right</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Can’t ignore these!</a:t>
                </a:r>
              </a:p>
            </p:txBody>
          </p:sp>
          <p:sp>
            <p:nvSpPr>
              <p:cNvPr id="53" name="Line 57">
                <a:extLst>
                  <a:ext uri="{FF2B5EF4-FFF2-40B4-BE49-F238E27FC236}">
                    <a16:creationId xmlns:a16="http://schemas.microsoft.com/office/drawing/2014/main" id="{F71170DE-5D91-AA92-8AA1-CAC7640E45D5}"/>
                  </a:ext>
                </a:extLst>
              </p:cNvPr>
              <p:cNvSpPr>
                <a:spLocks noChangeShapeType="1"/>
              </p:cNvSpPr>
              <p:nvPr/>
            </p:nvSpPr>
            <p:spPr bwMode="auto">
              <a:xfrm>
                <a:off x="5448300" y="2097088"/>
                <a:ext cx="590550"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Line 58">
                <a:extLst>
                  <a:ext uri="{FF2B5EF4-FFF2-40B4-BE49-F238E27FC236}">
                    <a16:creationId xmlns:a16="http://schemas.microsoft.com/office/drawing/2014/main" id="{DC3E9FFD-2A1E-5074-B8D4-61371F12E2DE}"/>
                  </a:ext>
                </a:extLst>
              </p:cNvPr>
              <p:cNvSpPr>
                <a:spLocks noChangeShapeType="1"/>
              </p:cNvSpPr>
              <p:nvPr/>
            </p:nvSpPr>
            <p:spPr bwMode="auto">
              <a:xfrm>
                <a:off x="5492750" y="1595438"/>
                <a:ext cx="796925" cy="58737"/>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Line 31">
                <a:extLst>
                  <a:ext uri="{FF2B5EF4-FFF2-40B4-BE49-F238E27FC236}">
                    <a16:creationId xmlns:a16="http://schemas.microsoft.com/office/drawing/2014/main" id="{BF697A5D-BC5D-7463-4C7C-26A4F94D1BA7}"/>
                  </a:ext>
                </a:extLst>
              </p:cNvPr>
              <p:cNvSpPr>
                <a:spLocks noChangeShapeType="1"/>
              </p:cNvSpPr>
              <p:nvPr/>
            </p:nvSpPr>
            <p:spPr bwMode="auto">
              <a:xfrm flipV="1">
                <a:off x="5372101" y="2406650"/>
                <a:ext cx="482600" cy="806450"/>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Line 58">
                <a:extLst>
                  <a:ext uri="{FF2B5EF4-FFF2-40B4-BE49-F238E27FC236}">
                    <a16:creationId xmlns:a16="http://schemas.microsoft.com/office/drawing/2014/main" id="{783C58AA-F08E-B9E2-9CFB-3587B15D752D}"/>
                  </a:ext>
                </a:extLst>
              </p:cNvPr>
              <p:cNvSpPr>
                <a:spLocks noChangeShapeType="1"/>
              </p:cNvSpPr>
              <p:nvPr/>
            </p:nvSpPr>
            <p:spPr bwMode="auto">
              <a:xfrm flipV="1">
                <a:off x="5422901" y="908051"/>
                <a:ext cx="704850" cy="26828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45">
                <a:extLst>
                  <a:ext uri="{FF2B5EF4-FFF2-40B4-BE49-F238E27FC236}">
                    <a16:creationId xmlns:a16="http://schemas.microsoft.com/office/drawing/2014/main" id="{3ED64373-D314-E45C-E091-FD7D66D78430}"/>
                  </a:ext>
                </a:extLst>
              </p:cNvPr>
              <p:cNvSpPr>
                <a:spLocks noChangeArrowheads="1"/>
              </p:cNvSpPr>
              <p:nvPr/>
            </p:nvSpPr>
            <p:spPr bwMode="auto">
              <a:xfrm>
                <a:off x="4583113" y="12398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46">
                <a:extLst>
                  <a:ext uri="{FF2B5EF4-FFF2-40B4-BE49-F238E27FC236}">
                    <a16:creationId xmlns:a16="http://schemas.microsoft.com/office/drawing/2014/main" id="{BED16ABA-1422-4551-7F4E-97A0500FA4E4}"/>
                  </a:ext>
                </a:extLst>
              </p:cNvPr>
              <p:cNvSpPr>
                <a:spLocks noChangeArrowheads="1"/>
              </p:cNvSpPr>
              <p:nvPr/>
            </p:nvSpPr>
            <p:spPr bwMode="auto">
              <a:xfrm>
                <a:off x="4567238"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2">
                <a:extLst>
                  <a:ext uri="{FF2B5EF4-FFF2-40B4-BE49-F238E27FC236}">
                    <a16:creationId xmlns:a16="http://schemas.microsoft.com/office/drawing/2014/main" id="{E6724A57-E18B-9566-877D-DDCC30477482}"/>
                  </a:ext>
                </a:extLst>
              </p:cNvPr>
              <p:cNvSpPr>
                <a:spLocks noChangeArrowheads="1"/>
              </p:cNvSpPr>
              <p:nvPr/>
            </p:nvSpPr>
            <p:spPr bwMode="auto">
              <a:xfrm>
                <a:off x="5592763" y="806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3">
                <a:extLst>
                  <a:ext uri="{FF2B5EF4-FFF2-40B4-BE49-F238E27FC236}">
                    <a16:creationId xmlns:a16="http://schemas.microsoft.com/office/drawing/2014/main" id="{7C98CA82-2D69-E4FC-0D33-6DFABA475EBD}"/>
                  </a:ext>
                </a:extLst>
              </p:cNvPr>
              <p:cNvSpPr>
                <a:spLocks noChangeArrowheads="1"/>
              </p:cNvSpPr>
              <p:nvPr/>
            </p:nvSpPr>
            <p:spPr bwMode="auto">
              <a:xfrm>
                <a:off x="5086350" y="7921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61" name="TextBox 60">
              <a:extLst>
                <a:ext uri="{FF2B5EF4-FFF2-40B4-BE49-F238E27FC236}">
                  <a16:creationId xmlns:a16="http://schemas.microsoft.com/office/drawing/2014/main" id="{4BA28157-0A97-9679-19E9-646A93CAB8D8}"/>
                </a:ext>
              </a:extLst>
            </p:cNvPr>
            <p:cNvSpPr txBox="1"/>
            <p:nvPr/>
          </p:nvSpPr>
          <p:spPr>
            <a:xfrm>
              <a:off x="4646789" y="857955"/>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spTree>
    <p:extLst>
      <p:ext uri="{BB962C8B-B14F-4D97-AF65-F5344CB8AC3E}">
        <p14:creationId xmlns:p14="http://schemas.microsoft.com/office/powerpoint/2010/main" val="28318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86AB-B260-C021-94D6-E4FEAEDAC259}"/>
              </a:ext>
            </a:extLst>
          </p:cNvPr>
          <p:cNvSpPr>
            <a:spLocks noGrp="1"/>
          </p:cNvSpPr>
          <p:nvPr>
            <p:ph type="title"/>
          </p:nvPr>
        </p:nvSpPr>
        <p:spPr/>
        <p:txBody>
          <a:bodyPr/>
          <a:lstStyle/>
          <a:p>
            <a:r>
              <a:rPr lang="en-US" dirty="0"/>
              <a:t>Recursive Partitioning: How to Contain?</a:t>
            </a:r>
          </a:p>
        </p:txBody>
      </p:sp>
      <p:sp>
        <p:nvSpPr>
          <p:cNvPr id="3" name="Content Placeholder 2">
            <a:extLst>
              <a:ext uri="{FF2B5EF4-FFF2-40B4-BE49-F238E27FC236}">
                <a16:creationId xmlns:a16="http://schemas.microsoft.com/office/drawing/2014/main" id="{B5661B82-50B8-53EF-C968-FFE47DF791EE}"/>
              </a:ext>
            </a:extLst>
          </p:cNvPr>
          <p:cNvSpPr>
            <a:spLocks noGrp="1"/>
          </p:cNvSpPr>
          <p:nvPr>
            <p:ph idx="1"/>
          </p:nvPr>
        </p:nvSpPr>
        <p:spPr/>
        <p:txBody>
          <a:bodyPr/>
          <a:lstStyle/>
          <a:p>
            <a:pPr algn="just">
              <a:lnSpc>
                <a:spcPct val="80000"/>
              </a:lnSpc>
            </a:pPr>
            <a:r>
              <a:rPr lang="en-US" sz="2600" b="1" dirty="0"/>
              <a:t>Idea: Pseudo-pads</a:t>
            </a:r>
          </a:p>
          <a:p>
            <a:pPr lvl="1" algn="just">
              <a:lnSpc>
                <a:spcPct val="80000"/>
              </a:lnSpc>
            </a:pPr>
            <a:r>
              <a:rPr lang="en-US" sz="2200" dirty="0"/>
              <a:t>Every gate &amp; pad not inside region </a:t>
            </a:r>
            <a:r>
              <a:rPr lang="en-US" sz="2200" b="1" dirty="0"/>
              <a:t>R</a:t>
            </a:r>
            <a:r>
              <a:rPr lang="en-US" sz="2200" dirty="0"/>
              <a:t> is modeled as a pad on boundary of </a:t>
            </a:r>
            <a:r>
              <a:rPr lang="en-US" sz="2200" b="1" dirty="0"/>
              <a:t>R</a:t>
            </a:r>
          </a:p>
          <a:p>
            <a:pPr lvl="1" algn="just">
              <a:lnSpc>
                <a:spcPct val="80000"/>
              </a:lnSpc>
            </a:pPr>
            <a:r>
              <a:rPr lang="en-US" sz="2200" dirty="0"/>
              <a:t>Propagate these outside gates using their current (</a:t>
            </a:r>
            <a:r>
              <a:rPr lang="en-US" sz="2200" dirty="0" err="1"/>
              <a:t>x,y</a:t>
            </a:r>
            <a:r>
              <a:rPr lang="en-US" sz="2200" dirty="0"/>
              <a:t>) location to nearest point on </a:t>
            </a:r>
            <a:r>
              <a:rPr lang="en-US" sz="2200" b="1" dirty="0"/>
              <a:t>R</a:t>
            </a:r>
            <a:r>
              <a:rPr lang="en-US" sz="2200" dirty="0"/>
              <a:t>; </a:t>
            </a:r>
          </a:p>
          <a:p>
            <a:pPr lvl="1" algn="just">
              <a:lnSpc>
                <a:spcPct val="80000"/>
              </a:lnSpc>
            </a:pPr>
            <a:r>
              <a:rPr lang="en-US" sz="2200" dirty="0"/>
              <a:t>For this example, we take the y coordinate, and put pad on center of cut line x</a:t>
            </a:r>
          </a:p>
          <a:p>
            <a:pPr algn="just"/>
            <a:endParaRPr lang="en-US" dirty="0"/>
          </a:p>
        </p:txBody>
      </p:sp>
      <p:grpSp>
        <p:nvGrpSpPr>
          <p:cNvPr id="74" name="Group 73">
            <a:extLst>
              <a:ext uri="{FF2B5EF4-FFF2-40B4-BE49-F238E27FC236}">
                <a16:creationId xmlns:a16="http://schemas.microsoft.com/office/drawing/2014/main" id="{DE493E83-B0A7-581B-FB09-E367DF745BC0}"/>
              </a:ext>
            </a:extLst>
          </p:cNvPr>
          <p:cNvGrpSpPr/>
          <p:nvPr/>
        </p:nvGrpSpPr>
        <p:grpSpPr>
          <a:xfrm>
            <a:off x="1950432" y="3265716"/>
            <a:ext cx="7630628" cy="3271332"/>
            <a:chOff x="948055" y="2054225"/>
            <a:chExt cx="6579657" cy="2820769"/>
          </a:xfrm>
        </p:grpSpPr>
        <p:sp>
          <p:nvSpPr>
            <p:cNvPr id="4" name="Rectangle 3">
              <a:extLst>
                <a:ext uri="{FF2B5EF4-FFF2-40B4-BE49-F238E27FC236}">
                  <a16:creationId xmlns:a16="http://schemas.microsoft.com/office/drawing/2014/main" id="{B8EBDABE-934C-C46A-DBE6-8216E5DC2D18}"/>
                </a:ext>
              </a:extLst>
            </p:cNvPr>
            <p:cNvSpPr>
              <a:spLocks noChangeArrowheads="1"/>
            </p:cNvSpPr>
            <p:nvPr/>
          </p:nvSpPr>
          <p:spPr bwMode="auto">
            <a:xfrm>
              <a:off x="1385888" y="215900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7">
              <a:extLst>
                <a:ext uri="{FF2B5EF4-FFF2-40B4-BE49-F238E27FC236}">
                  <a16:creationId xmlns:a16="http://schemas.microsoft.com/office/drawing/2014/main" id="{C48AC981-665B-552F-36DA-06373DF28C0A}"/>
                </a:ext>
              </a:extLst>
            </p:cNvPr>
            <p:cNvSpPr>
              <a:spLocks noChangeArrowheads="1"/>
            </p:cNvSpPr>
            <p:nvPr/>
          </p:nvSpPr>
          <p:spPr bwMode="auto">
            <a:xfrm>
              <a:off x="1366838" y="215423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8">
              <a:extLst>
                <a:ext uri="{FF2B5EF4-FFF2-40B4-BE49-F238E27FC236}">
                  <a16:creationId xmlns:a16="http://schemas.microsoft.com/office/drawing/2014/main" id="{5E43C194-26A0-E2B4-4758-5802972F5FE2}"/>
                </a:ext>
              </a:extLst>
            </p:cNvPr>
            <p:cNvSpPr>
              <a:spLocks noChangeArrowheads="1"/>
            </p:cNvSpPr>
            <p:nvPr/>
          </p:nvSpPr>
          <p:spPr bwMode="auto">
            <a:xfrm>
              <a:off x="1376363" y="21605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9">
              <a:extLst>
                <a:ext uri="{FF2B5EF4-FFF2-40B4-BE49-F238E27FC236}">
                  <a16:creationId xmlns:a16="http://schemas.microsoft.com/office/drawing/2014/main" id="{69FF75AB-217D-5F56-0AF4-C8D4BC196C0A}"/>
                </a:ext>
              </a:extLst>
            </p:cNvPr>
            <p:cNvSpPr>
              <a:spLocks noChangeArrowheads="1"/>
            </p:cNvSpPr>
            <p:nvPr/>
          </p:nvSpPr>
          <p:spPr bwMode="auto">
            <a:xfrm>
              <a:off x="1558925" y="24542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10">
              <a:extLst>
                <a:ext uri="{FF2B5EF4-FFF2-40B4-BE49-F238E27FC236}">
                  <a16:creationId xmlns:a16="http://schemas.microsoft.com/office/drawing/2014/main" id="{62734AB6-444C-63E2-B347-79D58A1B61AE}"/>
                </a:ext>
              </a:extLst>
            </p:cNvPr>
            <p:cNvSpPr>
              <a:spLocks noChangeArrowheads="1"/>
            </p:cNvSpPr>
            <p:nvPr/>
          </p:nvSpPr>
          <p:spPr bwMode="auto">
            <a:xfrm>
              <a:off x="1697038" y="28590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11">
              <a:extLst>
                <a:ext uri="{FF2B5EF4-FFF2-40B4-BE49-F238E27FC236}">
                  <a16:creationId xmlns:a16="http://schemas.microsoft.com/office/drawing/2014/main" id="{E4FD4349-4016-5F17-258B-E98CF1BCC75C}"/>
                </a:ext>
              </a:extLst>
            </p:cNvPr>
            <p:cNvSpPr>
              <a:spLocks noChangeArrowheads="1"/>
            </p:cNvSpPr>
            <p:nvPr/>
          </p:nvSpPr>
          <p:spPr bwMode="auto">
            <a:xfrm>
              <a:off x="1624013" y="3514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5FC506ED-45AB-9EEC-1FBB-EAB0CB8E252A}"/>
                </a:ext>
              </a:extLst>
            </p:cNvPr>
            <p:cNvSpPr>
              <a:spLocks noChangeArrowheads="1"/>
            </p:cNvSpPr>
            <p:nvPr/>
          </p:nvSpPr>
          <p:spPr bwMode="auto">
            <a:xfrm>
              <a:off x="3116263" y="230505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E4BB580C-3255-6893-D873-01D82D51C9FB}"/>
                </a:ext>
              </a:extLst>
            </p:cNvPr>
            <p:cNvSpPr>
              <a:spLocks noChangeArrowheads="1"/>
            </p:cNvSpPr>
            <p:nvPr/>
          </p:nvSpPr>
          <p:spPr bwMode="auto">
            <a:xfrm>
              <a:off x="2082800" y="376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1392B853-B901-349A-E25C-043EC2840A5D}"/>
                </a:ext>
              </a:extLst>
            </p:cNvPr>
            <p:cNvSpPr>
              <a:spLocks noChangeArrowheads="1"/>
            </p:cNvSpPr>
            <p:nvPr/>
          </p:nvSpPr>
          <p:spPr bwMode="auto">
            <a:xfrm>
              <a:off x="2514600" y="313848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5">
              <a:extLst>
                <a:ext uri="{FF2B5EF4-FFF2-40B4-BE49-F238E27FC236}">
                  <a16:creationId xmlns:a16="http://schemas.microsoft.com/office/drawing/2014/main" id="{25F87FD2-6CF5-67A3-3337-9817D351E826}"/>
                </a:ext>
              </a:extLst>
            </p:cNvPr>
            <p:cNvSpPr>
              <a:spLocks noChangeArrowheads="1"/>
            </p:cNvSpPr>
            <p:nvPr/>
          </p:nvSpPr>
          <p:spPr bwMode="auto">
            <a:xfrm>
              <a:off x="1995488" y="3236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7">
              <a:extLst>
                <a:ext uri="{FF2B5EF4-FFF2-40B4-BE49-F238E27FC236}">
                  <a16:creationId xmlns:a16="http://schemas.microsoft.com/office/drawing/2014/main" id="{7057946A-9BD8-8DB1-BD9B-500A9DD91A6A}"/>
                </a:ext>
              </a:extLst>
            </p:cNvPr>
            <p:cNvSpPr>
              <a:spLocks noChangeArrowheads="1"/>
            </p:cNvSpPr>
            <p:nvPr/>
          </p:nvSpPr>
          <p:spPr bwMode="auto">
            <a:xfrm>
              <a:off x="1992313" y="2366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8">
              <a:extLst>
                <a:ext uri="{FF2B5EF4-FFF2-40B4-BE49-F238E27FC236}">
                  <a16:creationId xmlns:a16="http://schemas.microsoft.com/office/drawing/2014/main" id="{A21333CB-8079-8CB5-47BB-0FFC44B1FC0D}"/>
                </a:ext>
              </a:extLst>
            </p:cNvPr>
            <p:cNvSpPr>
              <a:spLocks noChangeArrowheads="1"/>
            </p:cNvSpPr>
            <p:nvPr/>
          </p:nvSpPr>
          <p:spPr bwMode="auto">
            <a:xfrm>
              <a:off x="2001838" y="2771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9">
              <a:extLst>
                <a:ext uri="{FF2B5EF4-FFF2-40B4-BE49-F238E27FC236}">
                  <a16:creationId xmlns:a16="http://schemas.microsoft.com/office/drawing/2014/main" id="{9573519C-F12E-C162-D3D1-B3A7E9E5F5CF}"/>
                </a:ext>
              </a:extLst>
            </p:cNvPr>
            <p:cNvSpPr>
              <a:spLocks noChangeArrowheads="1"/>
            </p:cNvSpPr>
            <p:nvPr/>
          </p:nvSpPr>
          <p:spPr bwMode="auto">
            <a:xfrm>
              <a:off x="2657475" y="25003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0">
              <a:extLst>
                <a:ext uri="{FF2B5EF4-FFF2-40B4-BE49-F238E27FC236}">
                  <a16:creationId xmlns:a16="http://schemas.microsoft.com/office/drawing/2014/main" id="{1D79FEEE-E67F-EC5F-AC1F-82F79914C70B}"/>
                </a:ext>
              </a:extLst>
            </p:cNvPr>
            <p:cNvSpPr>
              <a:spLocks noChangeArrowheads="1"/>
            </p:cNvSpPr>
            <p:nvPr/>
          </p:nvSpPr>
          <p:spPr bwMode="auto">
            <a:xfrm>
              <a:off x="2976563" y="28495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21">
              <a:extLst>
                <a:ext uri="{FF2B5EF4-FFF2-40B4-BE49-F238E27FC236}">
                  <a16:creationId xmlns:a16="http://schemas.microsoft.com/office/drawing/2014/main" id="{E521AB8F-6FDC-5556-5677-7900E99D86B4}"/>
                </a:ext>
              </a:extLst>
            </p:cNvPr>
            <p:cNvSpPr>
              <a:spLocks noChangeArrowheads="1"/>
            </p:cNvSpPr>
            <p:nvPr/>
          </p:nvSpPr>
          <p:spPr bwMode="auto">
            <a:xfrm>
              <a:off x="1293813" y="2511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22">
              <a:extLst>
                <a:ext uri="{FF2B5EF4-FFF2-40B4-BE49-F238E27FC236}">
                  <a16:creationId xmlns:a16="http://schemas.microsoft.com/office/drawing/2014/main" id="{E9C51C24-9C29-A18D-6D55-3788D78759A5}"/>
                </a:ext>
              </a:extLst>
            </p:cNvPr>
            <p:cNvSpPr>
              <a:spLocks noChangeArrowheads="1"/>
            </p:cNvSpPr>
            <p:nvPr/>
          </p:nvSpPr>
          <p:spPr bwMode="auto">
            <a:xfrm>
              <a:off x="1277938" y="33353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3">
              <a:extLst>
                <a:ext uri="{FF2B5EF4-FFF2-40B4-BE49-F238E27FC236}">
                  <a16:creationId xmlns:a16="http://schemas.microsoft.com/office/drawing/2014/main" id="{F3AEDC9A-91C5-6C1D-1BDB-978F60199148}"/>
                </a:ext>
              </a:extLst>
            </p:cNvPr>
            <p:cNvSpPr>
              <a:spLocks noChangeArrowheads="1"/>
            </p:cNvSpPr>
            <p:nvPr/>
          </p:nvSpPr>
          <p:spPr bwMode="auto">
            <a:xfrm>
              <a:off x="1779588" y="41036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4">
              <a:extLst>
                <a:ext uri="{FF2B5EF4-FFF2-40B4-BE49-F238E27FC236}">
                  <a16:creationId xmlns:a16="http://schemas.microsoft.com/office/drawing/2014/main" id="{DC067689-F4CE-F0DF-B511-A8C88E8DE0DA}"/>
                </a:ext>
              </a:extLst>
            </p:cNvPr>
            <p:cNvSpPr>
              <a:spLocks noChangeArrowheads="1"/>
            </p:cNvSpPr>
            <p:nvPr/>
          </p:nvSpPr>
          <p:spPr bwMode="auto">
            <a:xfrm>
              <a:off x="2589213" y="41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5">
              <a:extLst>
                <a:ext uri="{FF2B5EF4-FFF2-40B4-BE49-F238E27FC236}">
                  <a16:creationId xmlns:a16="http://schemas.microsoft.com/office/drawing/2014/main" id="{AADDBE7D-5F12-6858-60F9-19BE9A2C0A76}"/>
                </a:ext>
              </a:extLst>
            </p:cNvPr>
            <p:cNvSpPr>
              <a:spLocks noChangeArrowheads="1"/>
            </p:cNvSpPr>
            <p:nvPr/>
          </p:nvSpPr>
          <p:spPr bwMode="auto">
            <a:xfrm>
              <a:off x="3357563" y="36655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6">
              <a:extLst>
                <a:ext uri="{FF2B5EF4-FFF2-40B4-BE49-F238E27FC236}">
                  <a16:creationId xmlns:a16="http://schemas.microsoft.com/office/drawing/2014/main" id="{4D77EB44-2F84-6BE5-F3A6-06E43721B0FF}"/>
                </a:ext>
              </a:extLst>
            </p:cNvPr>
            <p:cNvSpPr>
              <a:spLocks noChangeArrowheads="1"/>
            </p:cNvSpPr>
            <p:nvPr/>
          </p:nvSpPr>
          <p:spPr bwMode="auto">
            <a:xfrm>
              <a:off x="3370263" y="2781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7">
              <a:extLst>
                <a:ext uri="{FF2B5EF4-FFF2-40B4-BE49-F238E27FC236}">
                  <a16:creationId xmlns:a16="http://schemas.microsoft.com/office/drawing/2014/main" id="{8A4EE84F-F2ED-B460-6784-3161755C7277}"/>
                </a:ext>
              </a:extLst>
            </p:cNvPr>
            <p:cNvSpPr>
              <a:spLocks noChangeArrowheads="1"/>
            </p:cNvSpPr>
            <p:nvPr/>
          </p:nvSpPr>
          <p:spPr bwMode="auto">
            <a:xfrm>
              <a:off x="2822575" y="2079625"/>
              <a:ext cx="180975" cy="168275"/>
            </a:xfrm>
            <a:prstGeom prst="rect">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8">
              <a:extLst>
                <a:ext uri="{FF2B5EF4-FFF2-40B4-BE49-F238E27FC236}">
                  <a16:creationId xmlns:a16="http://schemas.microsoft.com/office/drawing/2014/main" id="{3232B027-505B-9700-9FD0-D5E01F636B44}"/>
                </a:ext>
              </a:extLst>
            </p:cNvPr>
            <p:cNvSpPr>
              <a:spLocks noChangeArrowheads="1"/>
            </p:cNvSpPr>
            <p:nvPr/>
          </p:nvSpPr>
          <p:spPr bwMode="auto">
            <a:xfrm>
              <a:off x="2303463" y="207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9">
              <a:extLst>
                <a:ext uri="{FF2B5EF4-FFF2-40B4-BE49-F238E27FC236}">
                  <a16:creationId xmlns:a16="http://schemas.microsoft.com/office/drawing/2014/main" id="{975CC4CF-0630-1488-6794-4C4EDBDDC89D}"/>
                </a:ext>
              </a:extLst>
            </p:cNvPr>
            <p:cNvSpPr>
              <a:spLocks noChangeArrowheads="1"/>
            </p:cNvSpPr>
            <p:nvPr/>
          </p:nvSpPr>
          <p:spPr bwMode="auto">
            <a:xfrm>
              <a:off x="1797050"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16">
              <a:extLst>
                <a:ext uri="{FF2B5EF4-FFF2-40B4-BE49-F238E27FC236}">
                  <a16:creationId xmlns:a16="http://schemas.microsoft.com/office/drawing/2014/main" id="{8E481CF7-F757-9F17-3DFA-A7F770DAFBF6}"/>
                </a:ext>
              </a:extLst>
            </p:cNvPr>
            <p:cNvSpPr>
              <a:spLocks noChangeArrowheads="1"/>
            </p:cNvSpPr>
            <p:nvPr/>
          </p:nvSpPr>
          <p:spPr bwMode="auto">
            <a:xfrm>
              <a:off x="2763838" y="362585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AA568BF6-26C9-B341-9FE4-AA5DD4D8EF07}"/>
                </a:ext>
              </a:extLst>
            </p:cNvPr>
            <p:cNvGrpSpPr/>
            <p:nvPr/>
          </p:nvGrpSpPr>
          <p:grpSpPr>
            <a:xfrm>
              <a:off x="948055" y="2054225"/>
              <a:ext cx="3023192" cy="2806799"/>
              <a:chOff x="948055" y="2054225"/>
              <a:chExt cx="3023192" cy="2806799"/>
            </a:xfrm>
          </p:grpSpPr>
          <p:sp>
            <p:nvSpPr>
              <p:cNvPr id="29" name="Line 30">
                <a:extLst>
                  <a:ext uri="{FF2B5EF4-FFF2-40B4-BE49-F238E27FC236}">
                    <a16:creationId xmlns:a16="http://schemas.microsoft.com/office/drawing/2014/main" id="{3AF10FA2-5CEC-5C85-7679-18999B1AF062}"/>
                  </a:ext>
                </a:extLst>
              </p:cNvPr>
              <p:cNvSpPr>
                <a:spLocks noChangeShapeType="1"/>
              </p:cNvSpPr>
              <p:nvPr/>
            </p:nvSpPr>
            <p:spPr bwMode="auto">
              <a:xfrm>
                <a:off x="2159000" y="3368675"/>
                <a:ext cx="236538" cy="309563"/>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 Box 6">
                <a:extLst>
                  <a:ext uri="{FF2B5EF4-FFF2-40B4-BE49-F238E27FC236}">
                    <a16:creationId xmlns:a16="http://schemas.microsoft.com/office/drawing/2014/main" id="{30BE527E-48E6-29F0-22E3-638FC704ABDE}"/>
                  </a:ext>
                </a:extLst>
              </p:cNvPr>
              <p:cNvSpPr txBox="1">
                <a:spLocks noChangeArrowheads="1"/>
              </p:cNvSpPr>
              <p:nvPr/>
            </p:nvSpPr>
            <p:spPr bwMode="auto">
              <a:xfrm>
                <a:off x="948055" y="4303713"/>
                <a:ext cx="3023192"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Solution</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model gates/pads on </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right as “fake” pads on left.  </a:t>
                </a:r>
              </a:p>
            </p:txBody>
          </p:sp>
          <p:sp>
            <p:nvSpPr>
              <p:cNvPr id="31" name="Line 31">
                <a:extLst>
                  <a:ext uri="{FF2B5EF4-FFF2-40B4-BE49-F238E27FC236}">
                    <a16:creationId xmlns:a16="http://schemas.microsoft.com/office/drawing/2014/main" id="{C8A4093D-F4CC-0D0A-E48A-A3D4DA297B6B}"/>
                  </a:ext>
                </a:extLst>
              </p:cNvPr>
              <p:cNvSpPr>
                <a:spLocks noChangeShapeType="1"/>
              </p:cNvSpPr>
              <p:nvPr/>
            </p:nvSpPr>
            <p:spPr bwMode="auto">
              <a:xfrm>
                <a:off x="214630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120D8C12-8294-7164-7C5A-802A9FA0D874}"/>
                  </a:ext>
                </a:extLst>
              </p:cNvPr>
              <p:cNvSpPr>
                <a:spLocks noChangeArrowheads="1"/>
              </p:cNvSpPr>
              <p:nvPr/>
            </p:nvSpPr>
            <p:spPr bwMode="auto">
              <a:xfrm>
                <a:off x="2322513" y="358933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1CE2307E-1DC7-514E-514B-8AD68EB25D18}"/>
                  </a:ext>
                </a:extLst>
              </p:cNvPr>
              <p:cNvSpPr>
                <a:spLocks noChangeArrowheads="1"/>
              </p:cNvSpPr>
              <p:nvPr/>
            </p:nvSpPr>
            <p:spPr bwMode="auto">
              <a:xfrm>
                <a:off x="2336800" y="28067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AutoShape 35">
                <a:extLst>
                  <a:ext uri="{FF2B5EF4-FFF2-40B4-BE49-F238E27FC236}">
                    <a16:creationId xmlns:a16="http://schemas.microsoft.com/office/drawing/2014/main" id="{F620D045-8E32-5DA2-17B4-2C68C981996C}"/>
                  </a:ext>
                </a:extLst>
              </p:cNvPr>
              <p:cNvSpPr>
                <a:spLocks noChangeArrowheads="1"/>
              </p:cNvSpPr>
              <p:nvPr/>
            </p:nvSpPr>
            <p:spPr bwMode="auto">
              <a:xfrm>
                <a:off x="2573338" y="3619500"/>
                <a:ext cx="177800" cy="190500"/>
              </a:xfrm>
              <a:prstGeom prst="leftArrow">
                <a:avLst>
                  <a:gd name="adj1" fmla="val 50000"/>
                  <a:gd name="adj2" fmla="val 2500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AutoShape 36">
                <a:extLst>
                  <a:ext uri="{FF2B5EF4-FFF2-40B4-BE49-F238E27FC236}">
                    <a16:creationId xmlns:a16="http://schemas.microsoft.com/office/drawing/2014/main" id="{95E36FD4-8885-B10D-AF2A-87C9DABE2469}"/>
                  </a:ext>
                </a:extLst>
              </p:cNvPr>
              <p:cNvSpPr>
                <a:spLocks noChangeArrowheads="1"/>
              </p:cNvSpPr>
              <p:nvPr/>
            </p:nvSpPr>
            <p:spPr bwMode="auto">
              <a:xfrm>
                <a:off x="2617788" y="282257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Line 37">
                <a:extLst>
                  <a:ext uri="{FF2B5EF4-FFF2-40B4-BE49-F238E27FC236}">
                    <a16:creationId xmlns:a16="http://schemas.microsoft.com/office/drawing/2014/main" id="{B5756CB1-75E1-D18C-8DB8-F029B10851B6}"/>
                  </a:ext>
                </a:extLst>
              </p:cNvPr>
              <p:cNvSpPr>
                <a:spLocks noChangeShapeType="1"/>
              </p:cNvSpPr>
              <p:nvPr/>
            </p:nvSpPr>
            <p:spPr bwMode="auto">
              <a:xfrm flipV="1">
                <a:off x="2116138" y="3825875"/>
                <a:ext cx="265112" cy="619125"/>
              </a:xfrm>
              <a:prstGeom prst="line">
                <a:avLst/>
              </a:prstGeom>
              <a:noFill/>
              <a:ln w="57150" cap="flat" cmpd="sng" algn="ctr">
                <a:solidFill>
                  <a:srgbClr val="008000"/>
                </a:solid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AutoShape 36">
                <a:extLst>
                  <a:ext uri="{FF2B5EF4-FFF2-40B4-BE49-F238E27FC236}">
                    <a16:creationId xmlns:a16="http://schemas.microsoft.com/office/drawing/2014/main" id="{01564358-7BFF-259F-C31E-9D553EF9E92C}"/>
                  </a:ext>
                </a:extLst>
              </p:cNvPr>
              <p:cNvSpPr>
                <a:spLocks noChangeArrowheads="1"/>
              </p:cNvSpPr>
              <p:nvPr/>
            </p:nvSpPr>
            <p:spPr bwMode="auto">
              <a:xfrm>
                <a:off x="2516188" y="205422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Line 31">
                <a:extLst>
                  <a:ext uri="{FF2B5EF4-FFF2-40B4-BE49-F238E27FC236}">
                    <a16:creationId xmlns:a16="http://schemas.microsoft.com/office/drawing/2014/main" id="{789DD2E4-91C6-E53E-D7E4-EF819B03CDB2}"/>
                  </a:ext>
                </a:extLst>
              </p:cNvPr>
              <p:cNvSpPr>
                <a:spLocks noChangeShapeType="1"/>
              </p:cNvSpPr>
              <p:nvPr/>
            </p:nvSpPr>
            <p:spPr bwMode="auto">
              <a:xfrm flipV="1">
                <a:off x="2159000" y="2266950"/>
                <a:ext cx="1651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3">
                <a:extLst>
                  <a:ext uri="{FF2B5EF4-FFF2-40B4-BE49-F238E27FC236}">
                    <a16:creationId xmlns:a16="http://schemas.microsoft.com/office/drawing/2014/main" id="{D2E17253-79E7-1DEC-D437-DC355D7348BA}"/>
                  </a:ext>
                </a:extLst>
              </p:cNvPr>
              <p:cNvSpPr>
                <a:spLocks noChangeArrowheads="1"/>
              </p:cNvSpPr>
              <p:nvPr/>
            </p:nvSpPr>
            <p:spPr bwMode="auto">
              <a:xfrm>
                <a:off x="2292350" y="20574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F6C8193C-C575-81D8-1539-F1A986D3001F}"/>
                </a:ext>
              </a:extLst>
            </p:cNvPr>
            <p:cNvSpPr txBox="1"/>
            <p:nvPr/>
          </p:nvSpPr>
          <p:spPr>
            <a:xfrm>
              <a:off x="1361722" y="2095500"/>
              <a:ext cx="302982"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41" name="Group 40">
              <a:extLst>
                <a:ext uri="{FF2B5EF4-FFF2-40B4-BE49-F238E27FC236}">
                  <a16:creationId xmlns:a16="http://schemas.microsoft.com/office/drawing/2014/main" id="{9A7FBF45-A3CD-3E2D-8A94-477ABBAA1623}"/>
                </a:ext>
              </a:extLst>
            </p:cNvPr>
            <p:cNvGrpSpPr/>
            <p:nvPr/>
          </p:nvGrpSpPr>
          <p:grpSpPr>
            <a:xfrm>
              <a:off x="4980004" y="2076450"/>
              <a:ext cx="2547708" cy="2798544"/>
              <a:chOff x="4980004" y="2076450"/>
              <a:chExt cx="2547708" cy="2798544"/>
            </a:xfrm>
          </p:grpSpPr>
          <p:sp>
            <p:nvSpPr>
              <p:cNvPr id="42" name="Rectangle 2">
                <a:extLst>
                  <a:ext uri="{FF2B5EF4-FFF2-40B4-BE49-F238E27FC236}">
                    <a16:creationId xmlns:a16="http://schemas.microsoft.com/office/drawing/2014/main" id="{26905E84-7370-6AFA-FB0A-61D9AE6265FD}"/>
                  </a:ext>
                </a:extLst>
              </p:cNvPr>
              <p:cNvSpPr>
                <a:spLocks noChangeArrowheads="1"/>
              </p:cNvSpPr>
              <p:nvPr/>
            </p:nvSpPr>
            <p:spPr bwMode="auto">
              <a:xfrm>
                <a:off x="5183188" y="217805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34">
                <a:extLst>
                  <a:ext uri="{FF2B5EF4-FFF2-40B4-BE49-F238E27FC236}">
                    <a16:creationId xmlns:a16="http://schemas.microsoft.com/office/drawing/2014/main" id="{D163AFFF-695A-9930-EA0E-0DB4180EEB5C}"/>
                  </a:ext>
                </a:extLst>
              </p:cNvPr>
              <p:cNvSpPr txBox="1">
                <a:spLocks noChangeArrowheads="1"/>
              </p:cNvSpPr>
              <p:nvPr/>
            </p:nvSpPr>
            <p:spPr bwMode="auto">
              <a:xfrm>
                <a:off x="4980004" y="4317683"/>
                <a:ext cx="2547708"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Resulting </a:t>
                </a: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problem</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for gates in left region</a:t>
                </a:r>
              </a:p>
            </p:txBody>
          </p:sp>
          <p:sp>
            <p:nvSpPr>
              <p:cNvPr id="44" name="Rectangle 38">
                <a:extLst>
                  <a:ext uri="{FF2B5EF4-FFF2-40B4-BE49-F238E27FC236}">
                    <a16:creationId xmlns:a16="http://schemas.microsoft.com/office/drawing/2014/main" id="{EE38C294-C762-FAFC-4ACA-5712454E43C8}"/>
                  </a:ext>
                </a:extLst>
              </p:cNvPr>
              <p:cNvSpPr>
                <a:spLocks noChangeArrowheads="1"/>
              </p:cNvSpPr>
              <p:nvPr/>
            </p:nvSpPr>
            <p:spPr bwMode="auto">
              <a:xfrm>
                <a:off x="5164138" y="2159000"/>
                <a:ext cx="1049337"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5" name="Rectangle 39">
                <a:extLst>
                  <a:ext uri="{FF2B5EF4-FFF2-40B4-BE49-F238E27FC236}">
                    <a16:creationId xmlns:a16="http://schemas.microsoft.com/office/drawing/2014/main" id="{17450326-F11F-790A-4426-4952A3191367}"/>
                  </a:ext>
                </a:extLst>
              </p:cNvPr>
              <p:cNvSpPr>
                <a:spLocks noChangeArrowheads="1"/>
              </p:cNvSpPr>
              <p:nvPr/>
            </p:nvSpPr>
            <p:spPr bwMode="auto">
              <a:xfrm>
                <a:off x="5173663" y="21796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0">
                <a:extLst>
                  <a:ext uri="{FF2B5EF4-FFF2-40B4-BE49-F238E27FC236}">
                    <a16:creationId xmlns:a16="http://schemas.microsoft.com/office/drawing/2014/main" id="{191E6C83-8B8C-6A70-1563-AA98E1092D31}"/>
                  </a:ext>
                </a:extLst>
              </p:cNvPr>
              <p:cNvSpPr>
                <a:spLocks noChangeArrowheads="1"/>
              </p:cNvSpPr>
              <p:nvPr/>
            </p:nvSpPr>
            <p:spPr bwMode="auto">
              <a:xfrm>
                <a:off x="5356225" y="2473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1">
                <a:extLst>
                  <a:ext uri="{FF2B5EF4-FFF2-40B4-BE49-F238E27FC236}">
                    <a16:creationId xmlns:a16="http://schemas.microsoft.com/office/drawing/2014/main" id="{A81C7DCE-F6AC-28EE-B8AC-6CC3D52782D9}"/>
                  </a:ext>
                </a:extLst>
              </p:cNvPr>
              <p:cNvSpPr>
                <a:spLocks noChangeArrowheads="1"/>
              </p:cNvSpPr>
              <p:nvPr/>
            </p:nvSpPr>
            <p:spPr bwMode="auto">
              <a:xfrm>
                <a:off x="5494338" y="2878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2">
                <a:extLst>
                  <a:ext uri="{FF2B5EF4-FFF2-40B4-BE49-F238E27FC236}">
                    <a16:creationId xmlns:a16="http://schemas.microsoft.com/office/drawing/2014/main" id="{BE41BEB9-0D15-6BC8-0700-6D711C9774DF}"/>
                  </a:ext>
                </a:extLst>
              </p:cNvPr>
              <p:cNvSpPr>
                <a:spLocks noChangeArrowheads="1"/>
              </p:cNvSpPr>
              <p:nvPr/>
            </p:nvSpPr>
            <p:spPr bwMode="auto">
              <a:xfrm>
                <a:off x="5421313" y="3533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3">
                <a:extLst>
                  <a:ext uri="{FF2B5EF4-FFF2-40B4-BE49-F238E27FC236}">
                    <a16:creationId xmlns:a16="http://schemas.microsoft.com/office/drawing/2014/main" id="{C55FA201-0CCF-7200-6FD1-523B5A8DB9C1}"/>
                  </a:ext>
                </a:extLst>
              </p:cNvPr>
              <p:cNvSpPr>
                <a:spLocks noChangeArrowheads="1"/>
              </p:cNvSpPr>
              <p:nvPr/>
            </p:nvSpPr>
            <p:spPr bwMode="auto">
              <a:xfrm>
                <a:off x="6913563" y="23241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44">
                <a:extLst>
                  <a:ext uri="{FF2B5EF4-FFF2-40B4-BE49-F238E27FC236}">
                    <a16:creationId xmlns:a16="http://schemas.microsoft.com/office/drawing/2014/main" id="{2FF5D88A-2078-95F5-EBBB-EE0719603DD8}"/>
                  </a:ext>
                </a:extLst>
              </p:cNvPr>
              <p:cNvSpPr>
                <a:spLocks noChangeArrowheads="1"/>
              </p:cNvSpPr>
              <p:nvPr/>
            </p:nvSpPr>
            <p:spPr bwMode="auto">
              <a:xfrm>
                <a:off x="5880100" y="3783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45">
                <a:extLst>
                  <a:ext uri="{FF2B5EF4-FFF2-40B4-BE49-F238E27FC236}">
                    <a16:creationId xmlns:a16="http://schemas.microsoft.com/office/drawing/2014/main" id="{91068CE4-1597-9BB7-FC4A-FE16FC7A878F}"/>
                  </a:ext>
                </a:extLst>
              </p:cNvPr>
              <p:cNvSpPr>
                <a:spLocks noChangeArrowheads="1"/>
              </p:cNvSpPr>
              <p:nvPr/>
            </p:nvSpPr>
            <p:spPr bwMode="auto">
              <a:xfrm>
                <a:off x="6311900" y="315753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46">
                <a:extLst>
                  <a:ext uri="{FF2B5EF4-FFF2-40B4-BE49-F238E27FC236}">
                    <a16:creationId xmlns:a16="http://schemas.microsoft.com/office/drawing/2014/main" id="{3A049C9E-F3B9-5BBB-BBC2-2D933A920C97}"/>
                  </a:ext>
                </a:extLst>
              </p:cNvPr>
              <p:cNvSpPr>
                <a:spLocks noChangeArrowheads="1"/>
              </p:cNvSpPr>
              <p:nvPr/>
            </p:nvSpPr>
            <p:spPr bwMode="auto">
              <a:xfrm>
                <a:off x="5792788" y="3255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47">
                <a:extLst>
                  <a:ext uri="{FF2B5EF4-FFF2-40B4-BE49-F238E27FC236}">
                    <a16:creationId xmlns:a16="http://schemas.microsoft.com/office/drawing/2014/main" id="{A4FDB2B9-F593-CD89-3A07-6FD13EC19D4A}"/>
                  </a:ext>
                </a:extLst>
              </p:cNvPr>
              <p:cNvSpPr>
                <a:spLocks noChangeArrowheads="1"/>
              </p:cNvSpPr>
              <p:nvPr/>
            </p:nvSpPr>
            <p:spPr bwMode="auto">
              <a:xfrm>
                <a:off x="6561138" y="36449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48">
                <a:extLst>
                  <a:ext uri="{FF2B5EF4-FFF2-40B4-BE49-F238E27FC236}">
                    <a16:creationId xmlns:a16="http://schemas.microsoft.com/office/drawing/2014/main" id="{30F33C05-01DA-90D7-B7ED-2CA157829DC6}"/>
                  </a:ext>
                </a:extLst>
              </p:cNvPr>
              <p:cNvSpPr>
                <a:spLocks noChangeArrowheads="1"/>
              </p:cNvSpPr>
              <p:nvPr/>
            </p:nvSpPr>
            <p:spPr bwMode="auto">
              <a:xfrm>
                <a:off x="5789613" y="2386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0">
                <a:extLst>
                  <a:ext uri="{FF2B5EF4-FFF2-40B4-BE49-F238E27FC236}">
                    <a16:creationId xmlns:a16="http://schemas.microsoft.com/office/drawing/2014/main" id="{867F0037-CDE5-598F-1A26-E0286D5BFA7E}"/>
                  </a:ext>
                </a:extLst>
              </p:cNvPr>
              <p:cNvSpPr>
                <a:spLocks noChangeArrowheads="1"/>
              </p:cNvSpPr>
              <p:nvPr/>
            </p:nvSpPr>
            <p:spPr bwMode="auto">
              <a:xfrm>
                <a:off x="6454775" y="251936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1">
                <a:extLst>
                  <a:ext uri="{FF2B5EF4-FFF2-40B4-BE49-F238E27FC236}">
                    <a16:creationId xmlns:a16="http://schemas.microsoft.com/office/drawing/2014/main" id="{287AEDB8-E1A0-E3D0-0F74-29241688B6BE}"/>
                  </a:ext>
                </a:extLst>
              </p:cNvPr>
              <p:cNvSpPr>
                <a:spLocks noChangeArrowheads="1"/>
              </p:cNvSpPr>
              <p:nvPr/>
            </p:nvSpPr>
            <p:spPr bwMode="auto">
              <a:xfrm>
                <a:off x="6773863" y="28686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52">
                <a:extLst>
                  <a:ext uri="{FF2B5EF4-FFF2-40B4-BE49-F238E27FC236}">
                    <a16:creationId xmlns:a16="http://schemas.microsoft.com/office/drawing/2014/main" id="{E46D0B91-E32E-C9E4-A947-6E93FDB2F615}"/>
                  </a:ext>
                </a:extLst>
              </p:cNvPr>
              <p:cNvSpPr>
                <a:spLocks noChangeArrowheads="1"/>
              </p:cNvSpPr>
              <p:nvPr/>
            </p:nvSpPr>
            <p:spPr bwMode="auto">
              <a:xfrm>
                <a:off x="5091113" y="2530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53">
                <a:extLst>
                  <a:ext uri="{FF2B5EF4-FFF2-40B4-BE49-F238E27FC236}">
                    <a16:creationId xmlns:a16="http://schemas.microsoft.com/office/drawing/2014/main" id="{977089F4-D840-C30C-BF10-9D636216F75F}"/>
                  </a:ext>
                </a:extLst>
              </p:cNvPr>
              <p:cNvSpPr>
                <a:spLocks noChangeArrowheads="1"/>
              </p:cNvSpPr>
              <p:nvPr/>
            </p:nvSpPr>
            <p:spPr bwMode="auto">
              <a:xfrm>
                <a:off x="5075238" y="335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4">
                <a:extLst>
                  <a:ext uri="{FF2B5EF4-FFF2-40B4-BE49-F238E27FC236}">
                    <a16:creationId xmlns:a16="http://schemas.microsoft.com/office/drawing/2014/main" id="{1DA387CE-B111-2E92-218C-437965091E21}"/>
                  </a:ext>
                </a:extLst>
              </p:cNvPr>
              <p:cNvSpPr>
                <a:spLocks noChangeArrowheads="1"/>
              </p:cNvSpPr>
              <p:nvPr/>
            </p:nvSpPr>
            <p:spPr bwMode="auto">
              <a:xfrm>
                <a:off x="5576888" y="41227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5">
                <a:extLst>
                  <a:ext uri="{FF2B5EF4-FFF2-40B4-BE49-F238E27FC236}">
                    <a16:creationId xmlns:a16="http://schemas.microsoft.com/office/drawing/2014/main" id="{46A42724-B68E-6303-D9EC-F582103C009F}"/>
                  </a:ext>
                </a:extLst>
              </p:cNvPr>
              <p:cNvSpPr>
                <a:spLocks noChangeArrowheads="1"/>
              </p:cNvSpPr>
              <p:nvPr/>
            </p:nvSpPr>
            <p:spPr bwMode="auto">
              <a:xfrm>
                <a:off x="6386513" y="41211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Rectangle 56">
                <a:extLst>
                  <a:ext uri="{FF2B5EF4-FFF2-40B4-BE49-F238E27FC236}">
                    <a16:creationId xmlns:a16="http://schemas.microsoft.com/office/drawing/2014/main" id="{4DBAD4D4-74D6-733C-DB0E-815DADF0BB12}"/>
                  </a:ext>
                </a:extLst>
              </p:cNvPr>
              <p:cNvSpPr>
                <a:spLocks noChangeArrowheads="1"/>
              </p:cNvSpPr>
              <p:nvPr/>
            </p:nvSpPr>
            <p:spPr bwMode="auto">
              <a:xfrm>
                <a:off x="7154863" y="36845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57">
                <a:extLst>
                  <a:ext uri="{FF2B5EF4-FFF2-40B4-BE49-F238E27FC236}">
                    <a16:creationId xmlns:a16="http://schemas.microsoft.com/office/drawing/2014/main" id="{43864CBC-794F-E43C-55D5-BE701836C866}"/>
                  </a:ext>
                </a:extLst>
              </p:cNvPr>
              <p:cNvSpPr>
                <a:spLocks noChangeArrowheads="1"/>
              </p:cNvSpPr>
              <p:nvPr/>
            </p:nvSpPr>
            <p:spPr bwMode="auto">
              <a:xfrm>
                <a:off x="7167563" y="28003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3" name="Rectangle 58">
                <a:extLst>
                  <a:ext uri="{FF2B5EF4-FFF2-40B4-BE49-F238E27FC236}">
                    <a16:creationId xmlns:a16="http://schemas.microsoft.com/office/drawing/2014/main" id="{982B48A2-617B-6797-0573-240FDED3506E}"/>
                  </a:ext>
                </a:extLst>
              </p:cNvPr>
              <p:cNvSpPr>
                <a:spLocks noChangeArrowheads="1"/>
              </p:cNvSpPr>
              <p:nvPr/>
            </p:nvSpPr>
            <p:spPr bwMode="auto">
              <a:xfrm>
                <a:off x="6619875" y="2098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4" name="Rectangle 59">
                <a:extLst>
                  <a:ext uri="{FF2B5EF4-FFF2-40B4-BE49-F238E27FC236}">
                    <a16:creationId xmlns:a16="http://schemas.microsoft.com/office/drawing/2014/main" id="{27C73A17-284E-0FC0-4B01-6A193245BC4C}"/>
                  </a:ext>
                </a:extLst>
              </p:cNvPr>
              <p:cNvSpPr>
                <a:spLocks noChangeArrowheads="1"/>
              </p:cNvSpPr>
              <p:nvPr/>
            </p:nvSpPr>
            <p:spPr bwMode="auto">
              <a:xfrm>
                <a:off x="6100763" y="2097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5" name="Rectangle 60">
                <a:extLst>
                  <a:ext uri="{FF2B5EF4-FFF2-40B4-BE49-F238E27FC236}">
                    <a16:creationId xmlns:a16="http://schemas.microsoft.com/office/drawing/2014/main" id="{6A349907-2316-06E8-BD5B-019F58EF4B3D}"/>
                  </a:ext>
                </a:extLst>
              </p:cNvPr>
              <p:cNvSpPr>
                <a:spLocks noChangeArrowheads="1"/>
              </p:cNvSpPr>
              <p:nvPr/>
            </p:nvSpPr>
            <p:spPr bwMode="auto">
              <a:xfrm>
                <a:off x="5594350" y="208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6" name="Line 63">
                <a:extLst>
                  <a:ext uri="{FF2B5EF4-FFF2-40B4-BE49-F238E27FC236}">
                    <a16:creationId xmlns:a16="http://schemas.microsoft.com/office/drawing/2014/main" id="{F37BB7F6-71C6-2425-1939-3A3509340E85}"/>
                  </a:ext>
                </a:extLst>
              </p:cNvPr>
              <p:cNvSpPr>
                <a:spLocks noChangeShapeType="1"/>
              </p:cNvSpPr>
              <p:nvPr/>
            </p:nvSpPr>
            <p:spPr bwMode="auto">
              <a:xfrm>
                <a:off x="5951538" y="3382963"/>
                <a:ext cx="236537"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7" name="Line 64">
                <a:extLst>
                  <a:ext uri="{FF2B5EF4-FFF2-40B4-BE49-F238E27FC236}">
                    <a16:creationId xmlns:a16="http://schemas.microsoft.com/office/drawing/2014/main" id="{CB7D0EF6-DF14-366F-1749-38D5BE0A0CBB}"/>
                  </a:ext>
                </a:extLst>
              </p:cNvPr>
              <p:cNvSpPr>
                <a:spLocks noChangeShapeType="1"/>
              </p:cNvSpPr>
              <p:nvPr/>
            </p:nvSpPr>
            <p:spPr bwMode="auto">
              <a:xfrm>
                <a:off x="592455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Rectangle 61">
                <a:extLst>
                  <a:ext uri="{FF2B5EF4-FFF2-40B4-BE49-F238E27FC236}">
                    <a16:creationId xmlns:a16="http://schemas.microsoft.com/office/drawing/2014/main" id="{69ABF1C8-1E26-B7C0-84AD-2EA27AA3F69E}"/>
                  </a:ext>
                </a:extLst>
              </p:cNvPr>
              <p:cNvSpPr>
                <a:spLocks noChangeArrowheads="1"/>
              </p:cNvSpPr>
              <p:nvPr/>
            </p:nvSpPr>
            <p:spPr bwMode="auto">
              <a:xfrm>
                <a:off x="6119813" y="360838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9" name="Rectangle 62">
                <a:extLst>
                  <a:ext uri="{FF2B5EF4-FFF2-40B4-BE49-F238E27FC236}">
                    <a16:creationId xmlns:a16="http://schemas.microsoft.com/office/drawing/2014/main" id="{000A1EAA-20FE-76BD-18C5-1E481CE1A727}"/>
                  </a:ext>
                </a:extLst>
              </p:cNvPr>
              <p:cNvSpPr>
                <a:spLocks noChangeArrowheads="1"/>
              </p:cNvSpPr>
              <p:nvPr/>
            </p:nvSpPr>
            <p:spPr bwMode="auto">
              <a:xfrm>
                <a:off x="6134100" y="28257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0" name="Oval 49">
                <a:extLst>
                  <a:ext uri="{FF2B5EF4-FFF2-40B4-BE49-F238E27FC236}">
                    <a16:creationId xmlns:a16="http://schemas.microsoft.com/office/drawing/2014/main" id="{22DC3C33-D000-DFEE-A720-0AFAA2AB5092}"/>
                  </a:ext>
                </a:extLst>
              </p:cNvPr>
              <p:cNvSpPr>
                <a:spLocks noChangeArrowheads="1"/>
              </p:cNvSpPr>
              <p:nvPr/>
            </p:nvSpPr>
            <p:spPr bwMode="auto">
              <a:xfrm>
                <a:off x="5813425" y="2790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1" name="Rectangle 62">
                <a:extLst>
                  <a:ext uri="{FF2B5EF4-FFF2-40B4-BE49-F238E27FC236}">
                    <a16:creationId xmlns:a16="http://schemas.microsoft.com/office/drawing/2014/main" id="{CC1AF463-6A2C-FFCA-990F-6855272AA9F1}"/>
                  </a:ext>
                </a:extLst>
              </p:cNvPr>
              <p:cNvSpPr>
                <a:spLocks noChangeArrowheads="1"/>
              </p:cNvSpPr>
              <p:nvPr/>
            </p:nvSpPr>
            <p:spPr bwMode="auto">
              <a:xfrm>
                <a:off x="6102350" y="20764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2" name="Line 31">
                <a:extLst>
                  <a:ext uri="{FF2B5EF4-FFF2-40B4-BE49-F238E27FC236}">
                    <a16:creationId xmlns:a16="http://schemas.microsoft.com/office/drawing/2014/main" id="{AD63E3C7-32F0-E626-E8CC-0F000F89621A}"/>
                  </a:ext>
                </a:extLst>
              </p:cNvPr>
              <p:cNvSpPr>
                <a:spLocks noChangeShapeType="1"/>
              </p:cNvSpPr>
              <p:nvPr/>
            </p:nvSpPr>
            <p:spPr bwMode="auto">
              <a:xfrm flipV="1">
                <a:off x="5937250" y="2254250"/>
                <a:ext cx="1905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31A898F3-BD1C-5033-A5B9-7FE402886D4C}"/>
                  </a:ext>
                </a:extLst>
              </p:cNvPr>
              <p:cNvSpPr txBox="1"/>
              <p:nvPr/>
            </p:nvSpPr>
            <p:spPr>
              <a:xfrm>
                <a:off x="5147733" y="2142067"/>
                <a:ext cx="302983"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grpSp>
    </p:spTree>
    <p:extLst>
      <p:ext uri="{BB962C8B-B14F-4D97-AF65-F5344CB8AC3E}">
        <p14:creationId xmlns:p14="http://schemas.microsoft.com/office/powerpoint/2010/main" val="134954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F346-C8E7-6FE3-5E60-F11079BF528F}"/>
              </a:ext>
            </a:extLst>
          </p:cNvPr>
          <p:cNvSpPr>
            <a:spLocks noGrp="1"/>
          </p:cNvSpPr>
          <p:nvPr>
            <p:ph type="title"/>
          </p:nvPr>
        </p:nvSpPr>
        <p:spPr/>
        <p:txBody>
          <a:bodyPr/>
          <a:lstStyle/>
          <a:p>
            <a:r>
              <a:rPr lang="en-US" dirty="0"/>
              <a:t>Why this Works?</a:t>
            </a:r>
          </a:p>
        </p:txBody>
      </p:sp>
      <p:grpSp>
        <p:nvGrpSpPr>
          <p:cNvPr id="8" name="Group 7">
            <a:extLst>
              <a:ext uri="{FF2B5EF4-FFF2-40B4-BE49-F238E27FC236}">
                <a16:creationId xmlns:a16="http://schemas.microsoft.com/office/drawing/2014/main" id="{56925B54-14C6-CE30-993A-0A435B0B3522}"/>
              </a:ext>
            </a:extLst>
          </p:cNvPr>
          <p:cNvGrpSpPr/>
          <p:nvPr/>
        </p:nvGrpSpPr>
        <p:grpSpPr>
          <a:xfrm>
            <a:off x="838200" y="3207057"/>
            <a:ext cx="10559304" cy="2899827"/>
            <a:chOff x="689221" y="2598675"/>
            <a:chExt cx="7909423" cy="2172109"/>
          </a:xfrm>
        </p:grpSpPr>
        <p:pic>
          <p:nvPicPr>
            <p:cNvPr id="4" name="Picture 3">
              <a:extLst>
                <a:ext uri="{FF2B5EF4-FFF2-40B4-BE49-F238E27FC236}">
                  <a16:creationId xmlns:a16="http://schemas.microsoft.com/office/drawing/2014/main" id="{0AFC0D3C-0990-3E27-C986-14E71786B15B}"/>
                </a:ext>
              </a:extLst>
            </p:cNvPr>
            <p:cNvPicPr>
              <a:picLocks noChangeAspect="1"/>
            </p:cNvPicPr>
            <p:nvPr/>
          </p:nvPicPr>
          <p:blipFill>
            <a:blip r:embed="rId2"/>
            <a:stretch>
              <a:fillRect/>
            </a:stretch>
          </p:blipFill>
          <p:spPr>
            <a:xfrm>
              <a:off x="689221" y="3173992"/>
              <a:ext cx="3583709" cy="1596792"/>
            </a:xfrm>
            <a:prstGeom prst="rect">
              <a:avLst/>
            </a:prstGeom>
          </p:spPr>
        </p:pic>
        <p:cxnSp>
          <p:nvCxnSpPr>
            <p:cNvPr id="5" name="Straight Arrow Connector 4">
              <a:extLst>
                <a:ext uri="{FF2B5EF4-FFF2-40B4-BE49-F238E27FC236}">
                  <a16:creationId xmlns:a16="http://schemas.microsoft.com/office/drawing/2014/main" id="{E8995A0D-C7AA-30B6-E0ED-03F20899ABB3}"/>
                </a:ext>
              </a:extLst>
            </p:cNvPr>
            <p:cNvCxnSpPr>
              <a:cxnSpLocks/>
              <a:stCxn id="9" idx="2"/>
            </p:cNvCxnSpPr>
            <p:nvPr/>
          </p:nvCxnSpPr>
          <p:spPr bwMode="auto">
            <a:xfrm>
              <a:off x="2653477" y="2598675"/>
              <a:ext cx="791529" cy="55198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pic>
          <p:nvPicPr>
            <p:cNvPr id="6" name="Picture 5">
              <a:extLst>
                <a:ext uri="{FF2B5EF4-FFF2-40B4-BE49-F238E27FC236}">
                  <a16:creationId xmlns:a16="http://schemas.microsoft.com/office/drawing/2014/main" id="{04C8D36C-2167-0EEE-83FD-39A6F887FF5A}"/>
                </a:ext>
              </a:extLst>
            </p:cNvPr>
            <p:cNvPicPr>
              <a:picLocks noChangeAspect="1"/>
            </p:cNvPicPr>
            <p:nvPr/>
          </p:nvPicPr>
          <p:blipFill>
            <a:blip r:embed="rId3"/>
            <a:stretch>
              <a:fillRect/>
            </a:stretch>
          </p:blipFill>
          <p:spPr>
            <a:xfrm>
              <a:off x="5102476" y="3157674"/>
              <a:ext cx="3496168" cy="1557786"/>
            </a:xfrm>
            <a:prstGeom prst="rect">
              <a:avLst/>
            </a:prstGeom>
          </p:spPr>
        </p:pic>
        <p:cxnSp>
          <p:nvCxnSpPr>
            <p:cNvPr id="7" name="Straight Arrow Connector 6">
              <a:extLst>
                <a:ext uri="{FF2B5EF4-FFF2-40B4-BE49-F238E27FC236}">
                  <a16:creationId xmlns:a16="http://schemas.microsoft.com/office/drawing/2014/main" id="{F1782A74-9F15-7FA9-C82C-09D804F8E4BB}"/>
                </a:ext>
              </a:extLst>
            </p:cNvPr>
            <p:cNvCxnSpPr>
              <a:cxnSpLocks/>
            </p:cNvCxnSpPr>
            <p:nvPr/>
          </p:nvCxnSpPr>
          <p:spPr bwMode="auto">
            <a:xfrm>
              <a:off x="7528497" y="2841906"/>
              <a:ext cx="0" cy="87713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grpSp>
      <p:sp>
        <p:nvSpPr>
          <p:cNvPr id="9" name="Content Placeholder 4">
            <a:extLst>
              <a:ext uri="{FF2B5EF4-FFF2-40B4-BE49-F238E27FC236}">
                <a16:creationId xmlns:a16="http://schemas.microsoft.com/office/drawing/2014/main" id="{4818F353-E892-AEEC-F27A-C611240EF250}"/>
              </a:ext>
            </a:extLst>
          </p:cNvPr>
          <p:cNvSpPr>
            <a:spLocks noGrp="1"/>
          </p:cNvSpPr>
          <p:nvPr>
            <p:ph sz="half" idx="1"/>
          </p:nvPr>
        </p:nvSpPr>
        <p:spPr>
          <a:xfrm>
            <a:off x="825076" y="1496793"/>
            <a:ext cx="5270923" cy="1710264"/>
          </a:xfrm>
        </p:spPr>
        <p:txBody>
          <a:bodyPr>
            <a:noAutofit/>
          </a:bodyPr>
          <a:lstStyle/>
          <a:p>
            <a:pPr algn="just"/>
            <a:r>
              <a:rPr lang="en-US" sz="2400" b="1" dirty="0"/>
              <a:t>Cannot ignore gates outside region we are re-placing</a:t>
            </a:r>
          </a:p>
          <a:p>
            <a:pPr lvl="1" algn="just"/>
            <a:r>
              <a:rPr lang="en-US" sz="2200" dirty="0"/>
              <a:t>Want gates inside to </a:t>
            </a:r>
            <a:r>
              <a:rPr lang="en-US" sz="2200" i="1" dirty="0"/>
              <a:t>feel pull</a:t>
            </a:r>
            <a:r>
              <a:rPr lang="en-US" sz="2200" dirty="0"/>
              <a:t> from wires to </a:t>
            </a:r>
            <a:r>
              <a:rPr lang="en-US" sz="2200" i="1" dirty="0"/>
              <a:t>gates outside </a:t>
            </a:r>
            <a:r>
              <a:rPr lang="en-US" sz="2200" dirty="0"/>
              <a:t>region</a:t>
            </a:r>
          </a:p>
          <a:p>
            <a:pPr lvl="1" algn="just"/>
            <a:r>
              <a:rPr lang="en-US" sz="2200" dirty="0"/>
              <a:t>Pseudo-pads do this for us</a:t>
            </a:r>
          </a:p>
        </p:txBody>
      </p:sp>
      <p:sp>
        <p:nvSpPr>
          <p:cNvPr id="10" name="Content Placeholder 5">
            <a:extLst>
              <a:ext uri="{FF2B5EF4-FFF2-40B4-BE49-F238E27FC236}">
                <a16:creationId xmlns:a16="http://schemas.microsoft.com/office/drawing/2014/main" id="{7FB0F739-FE41-53F9-F17E-0AE9DFC7177C}"/>
              </a:ext>
            </a:extLst>
          </p:cNvPr>
          <p:cNvSpPr txBox="1">
            <a:spLocks/>
          </p:cNvSpPr>
          <p:nvPr/>
        </p:nvSpPr>
        <p:spPr>
          <a:xfrm>
            <a:off x="6291943" y="1496793"/>
            <a:ext cx="5061857" cy="3864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Arial" panose="020B0604020202020204" pitchFamily="34" charset="0"/>
                <a:cs typeface="Arial" panose="020B0604020202020204" pitchFamily="34" charset="0"/>
              </a:rPr>
              <a:t>Pseudo-pads guarantee all gates re-locate inside region</a:t>
            </a:r>
          </a:p>
          <a:p>
            <a:pPr lvl="1" algn="just"/>
            <a:r>
              <a:rPr lang="en-US" sz="2000" dirty="0">
                <a:latin typeface="Arial" panose="020B0604020202020204" pitchFamily="34" charset="0"/>
                <a:cs typeface="Arial" panose="020B0604020202020204" pitchFamily="34" charset="0"/>
              </a:rPr>
              <a:t>Think of wires as ‘springs’ that each pull gates </a:t>
            </a:r>
            <a:r>
              <a:rPr lang="en-US" sz="2000" i="1" dirty="0">
                <a:latin typeface="Arial" panose="020B0604020202020204" pitchFamily="34" charset="0"/>
                <a:cs typeface="Arial" panose="020B0604020202020204" pitchFamily="34" charset="0"/>
              </a:rPr>
              <a:t>toward</a:t>
            </a:r>
            <a:r>
              <a:rPr lang="en-US" sz="2000" dirty="0">
                <a:latin typeface="Arial" panose="020B0604020202020204" pitchFamily="34" charset="0"/>
                <a:cs typeface="Arial" panose="020B0604020202020204" pitchFamily="34" charset="0"/>
              </a:rPr>
              <a:t> other gates or pads</a:t>
            </a:r>
          </a:p>
          <a:p>
            <a:pPr lvl="1" algn="just"/>
            <a:r>
              <a:rPr lang="en-US" sz="2000" dirty="0">
                <a:latin typeface="Arial" panose="020B0604020202020204" pitchFamily="34" charset="0"/>
                <a:cs typeface="Arial" panose="020B0604020202020204" pitchFamily="34" charset="0"/>
              </a:rPr>
              <a:t>If pads (real &amp; pseudo) are on edges of region –</a:t>
            </a:r>
            <a:r>
              <a:rPr lang="en-US" sz="2000" b="1" dirty="0">
                <a:latin typeface="Arial" panose="020B0604020202020204" pitchFamily="34" charset="0"/>
                <a:cs typeface="Arial" panose="020B0604020202020204" pitchFamily="34" charset="0"/>
              </a:rPr>
              <a:t> QP keeps gates inside</a:t>
            </a:r>
          </a:p>
        </p:txBody>
      </p:sp>
    </p:spTree>
    <p:extLst>
      <p:ext uri="{BB962C8B-B14F-4D97-AF65-F5344CB8AC3E}">
        <p14:creationId xmlns:p14="http://schemas.microsoft.com/office/powerpoint/2010/main" val="197978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54BB-929C-0463-F4EF-C81255BAFB75}"/>
              </a:ext>
            </a:extLst>
          </p:cNvPr>
          <p:cNvSpPr>
            <a:spLocks noGrp="1"/>
          </p:cNvSpPr>
          <p:nvPr>
            <p:ph type="title"/>
          </p:nvPr>
        </p:nvSpPr>
        <p:spPr/>
        <p:txBody>
          <a:bodyPr/>
          <a:lstStyle/>
          <a:p>
            <a:r>
              <a:rPr lang="en-US" dirty="0"/>
              <a:t>Example</a:t>
            </a:r>
          </a:p>
        </p:txBody>
      </p:sp>
      <p:grpSp>
        <p:nvGrpSpPr>
          <p:cNvPr id="59" name="Group 58">
            <a:extLst>
              <a:ext uri="{FF2B5EF4-FFF2-40B4-BE49-F238E27FC236}">
                <a16:creationId xmlns:a16="http://schemas.microsoft.com/office/drawing/2014/main" id="{4637FEC1-DCF6-3426-F821-2358E7B06EEE}"/>
              </a:ext>
            </a:extLst>
          </p:cNvPr>
          <p:cNvGrpSpPr/>
          <p:nvPr/>
        </p:nvGrpSpPr>
        <p:grpSpPr>
          <a:xfrm>
            <a:off x="838200" y="1603830"/>
            <a:ext cx="10675571" cy="4632590"/>
            <a:chOff x="838200" y="1723573"/>
            <a:chExt cx="8188373" cy="3553288"/>
          </a:xfrm>
        </p:grpSpPr>
        <p:sp>
          <p:nvSpPr>
            <p:cNvPr id="4" name="Rectangle 8">
              <a:extLst>
                <a:ext uri="{FF2B5EF4-FFF2-40B4-BE49-F238E27FC236}">
                  <a16:creationId xmlns:a16="http://schemas.microsoft.com/office/drawing/2014/main" id="{3230D4DA-BAA9-C530-8879-02AB2D8E93CA}"/>
                </a:ext>
              </a:extLst>
            </p:cNvPr>
            <p:cNvSpPr>
              <a:spLocks noChangeArrowheads="1"/>
            </p:cNvSpPr>
            <p:nvPr/>
          </p:nvSpPr>
          <p:spPr bwMode="auto">
            <a:xfrm>
              <a:off x="960486" y="185034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9">
              <a:extLst>
                <a:ext uri="{FF2B5EF4-FFF2-40B4-BE49-F238E27FC236}">
                  <a16:creationId xmlns:a16="http://schemas.microsoft.com/office/drawing/2014/main" id="{0776F669-5E0A-970F-8496-2F9EE09B77ED}"/>
                </a:ext>
              </a:extLst>
            </p:cNvPr>
            <p:cNvSpPr>
              <a:spLocks noChangeArrowheads="1"/>
            </p:cNvSpPr>
            <p:nvPr/>
          </p:nvSpPr>
          <p:spPr bwMode="auto">
            <a:xfrm>
              <a:off x="1381173" y="2172607"/>
              <a:ext cx="363538" cy="3476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6" name="Oval 10">
              <a:extLst>
                <a:ext uri="{FF2B5EF4-FFF2-40B4-BE49-F238E27FC236}">
                  <a16:creationId xmlns:a16="http://schemas.microsoft.com/office/drawing/2014/main" id="{324E5246-DE98-169E-E81A-1EA8BEFD4EE3}"/>
                </a:ext>
              </a:extLst>
            </p:cNvPr>
            <p:cNvSpPr>
              <a:spLocks noChangeArrowheads="1"/>
            </p:cNvSpPr>
            <p:nvPr/>
          </p:nvSpPr>
          <p:spPr bwMode="auto">
            <a:xfrm>
              <a:off x="2413048" y="2190070"/>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7" name="Line 11">
              <a:extLst>
                <a:ext uri="{FF2B5EF4-FFF2-40B4-BE49-F238E27FC236}">
                  <a16:creationId xmlns:a16="http://schemas.microsoft.com/office/drawing/2014/main" id="{152BCB6B-6210-CD61-991A-DBF36700CA1E}"/>
                </a:ext>
              </a:extLst>
            </p:cNvPr>
            <p:cNvSpPr>
              <a:spLocks noChangeShapeType="1"/>
            </p:cNvSpPr>
            <p:nvPr/>
          </p:nvSpPr>
          <p:spPr bwMode="auto">
            <a:xfrm>
              <a:off x="1803448" y="2363107"/>
              <a:ext cx="55086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 name="Oval 13">
              <a:extLst>
                <a:ext uri="{FF2B5EF4-FFF2-40B4-BE49-F238E27FC236}">
                  <a16:creationId xmlns:a16="http://schemas.microsoft.com/office/drawing/2014/main" id="{D8BEBA00-FA20-641D-4EC2-8061C028C1D7}"/>
                </a:ext>
              </a:extLst>
            </p:cNvPr>
            <p:cNvSpPr>
              <a:spLocks noChangeArrowheads="1"/>
            </p:cNvSpPr>
            <p:nvPr/>
          </p:nvSpPr>
          <p:spPr bwMode="auto">
            <a:xfrm>
              <a:off x="1889173" y="3018745"/>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E046207F-43F6-A540-1188-1DB0591754FE}"/>
                </a:ext>
              </a:extLst>
            </p:cNvPr>
            <p:cNvSpPr>
              <a:spLocks noChangeShapeType="1"/>
            </p:cNvSpPr>
            <p:nvPr/>
          </p:nvSpPr>
          <p:spPr bwMode="auto">
            <a:xfrm flipV="1">
              <a:off x="2243186" y="2553607"/>
              <a:ext cx="263525" cy="549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8059FF4-6B06-BF3F-8935-ABA926155229}"/>
                </a:ext>
              </a:extLst>
            </p:cNvPr>
            <p:cNvSpPr/>
            <p:nvPr/>
          </p:nvSpPr>
          <p:spPr bwMode="auto">
            <a:xfrm>
              <a:off x="838200" y="1723573"/>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1" name="Rectangle 10">
              <a:extLst>
                <a:ext uri="{FF2B5EF4-FFF2-40B4-BE49-F238E27FC236}">
                  <a16:creationId xmlns:a16="http://schemas.microsoft.com/office/drawing/2014/main" id="{029836C3-7A01-BB09-44EA-5D6785E5E0B4}"/>
                </a:ext>
              </a:extLst>
            </p:cNvPr>
            <p:cNvSpPr/>
            <p:nvPr/>
          </p:nvSpPr>
          <p:spPr bwMode="auto">
            <a:xfrm>
              <a:off x="2882900" y="2587173"/>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2" name="Rectangle 11">
              <a:extLst>
                <a:ext uri="{FF2B5EF4-FFF2-40B4-BE49-F238E27FC236}">
                  <a16:creationId xmlns:a16="http://schemas.microsoft.com/office/drawing/2014/main" id="{E3E61007-4F49-B48F-B3B2-AD6BFF535943}"/>
                </a:ext>
              </a:extLst>
            </p:cNvPr>
            <p:cNvSpPr/>
            <p:nvPr/>
          </p:nvSpPr>
          <p:spPr bwMode="auto">
            <a:xfrm>
              <a:off x="1365250" y="3736523"/>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3" name="Oval 13">
              <a:extLst>
                <a:ext uri="{FF2B5EF4-FFF2-40B4-BE49-F238E27FC236}">
                  <a16:creationId xmlns:a16="http://schemas.microsoft.com/office/drawing/2014/main" id="{FD1BEBC6-0DC7-ED99-0B6C-67C269A75412}"/>
                </a:ext>
              </a:extLst>
            </p:cNvPr>
            <p:cNvSpPr>
              <a:spLocks noChangeArrowheads="1"/>
            </p:cNvSpPr>
            <p:nvPr/>
          </p:nvSpPr>
          <p:spPr bwMode="auto">
            <a:xfrm>
              <a:off x="1355773" y="3190195"/>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14" name="Oval 13">
              <a:extLst>
                <a:ext uri="{FF2B5EF4-FFF2-40B4-BE49-F238E27FC236}">
                  <a16:creationId xmlns:a16="http://schemas.microsoft.com/office/drawing/2014/main" id="{F762C322-2A4F-8B5B-E43B-FBF212B7C2D7}"/>
                </a:ext>
              </a:extLst>
            </p:cNvPr>
            <p:cNvSpPr>
              <a:spLocks noChangeArrowheads="1"/>
            </p:cNvSpPr>
            <p:nvPr/>
          </p:nvSpPr>
          <p:spPr bwMode="auto">
            <a:xfrm>
              <a:off x="1070023" y="2625045"/>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15" name="Line 14">
              <a:extLst>
                <a:ext uri="{FF2B5EF4-FFF2-40B4-BE49-F238E27FC236}">
                  <a16:creationId xmlns:a16="http://schemas.microsoft.com/office/drawing/2014/main" id="{26A25A0A-5651-8ADA-9DB9-D3EC6F3DB7C8}"/>
                </a:ext>
              </a:extLst>
            </p:cNvPr>
            <p:cNvSpPr>
              <a:spLocks noChangeShapeType="1"/>
            </p:cNvSpPr>
            <p:nvPr/>
          </p:nvSpPr>
          <p:spPr bwMode="auto">
            <a:xfrm flipV="1">
              <a:off x="1728836" y="3239406"/>
              <a:ext cx="185737" cy="6032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Line 14">
              <a:extLst>
                <a:ext uri="{FF2B5EF4-FFF2-40B4-BE49-F238E27FC236}">
                  <a16:creationId xmlns:a16="http://schemas.microsoft.com/office/drawing/2014/main" id="{F92D2995-B937-2593-3224-95FF6802701F}"/>
                </a:ext>
              </a:extLst>
            </p:cNvPr>
            <p:cNvSpPr>
              <a:spLocks noChangeShapeType="1"/>
            </p:cNvSpPr>
            <p:nvPr/>
          </p:nvSpPr>
          <p:spPr bwMode="auto">
            <a:xfrm flipH="1">
              <a:off x="1533573" y="3366407"/>
              <a:ext cx="514350" cy="3682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Line 14">
              <a:extLst>
                <a:ext uri="{FF2B5EF4-FFF2-40B4-BE49-F238E27FC236}">
                  <a16:creationId xmlns:a16="http://schemas.microsoft.com/office/drawing/2014/main" id="{F43687B9-1F48-CCA8-7439-68E34BAAA816}"/>
                </a:ext>
              </a:extLst>
            </p:cNvPr>
            <p:cNvSpPr>
              <a:spLocks noChangeShapeType="1"/>
            </p:cNvSpPr>
            <p:nvPr/>
          </p:nvSpPr>
          <p:spPr bwMode="auto">
            <a:xfrm>
              <a:off x="2757536" y="2423431"/>
              <a:ext cx="134937" cy="2190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6B0F7B42-69B6-2C93-854D-16A2B5FC3B2D}"/>
                </a:ext>
              </a:extLst>
            </p:cNvPr>
            <p:cNvSpPr>
              <a:spLocks noChangeShapeType="1"/>
            </p:cNvSpPr>
            <p:nvPr/>
          </p:nvSpPr>
          <p:spPr bwMode="auto">
            <a:xfrm flipV="1">
              <a:off x="1435148" y="2439307"/>
              <a:ext cx="981075" cy="374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Line 11">
              <a:extLst>
                <a:ext uri="{FF2B5EF4-FFF2-40B4-BE49-F238E27FC236}">
                  <a16:creationId xmlns:a16="http://schemas.microsoft.com/office/drawing/2014/main" id="{8B02516A-1608-925A-2315-E8B7AC66C0C8}"/>
                </a:ext>
              </a:extLst>
            </p:cNvPr>
            <p:cNvSpPr>
              <a:spLocks noChangeShapeType="1"/>
            </p:cNvSpPr>
            <p:nvPr/>
          </p:nvSpPr>
          <p:spPr bwMode="auto">
            <a:xfrm>
              <a:off x="1168448" y="2007507"/>
              <a:ext cx="219075" cy="215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0" name="Line 11">
              <a:extLst>
                <a:ext uri="{FF2B5EF4-FFF2-40B4-BE49-F238E27FC236}">
                  <a16:creationId xmlns:a16="http://schemas.microsoft.com/office/drawing/2014/main" id="{4B39BB55-AA39-7F61-67A7-0F19AF41C6C0}"/>
                </a:ext>
              </a:extLst>
            </p:cNvPr>
            <p:cNvSpPr>
              <a:spLocks noChangeShapeType="1"/>
            </p:cNvSpPr>
            <p:nvPr/>
          </p:nvSpPr>
          <p:spPr bwMode="auto">
            <a:xfrm flipH="1">
              <a:off x="1362123" y="2502807"/>
              <a:ext cx="98425" cy="120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C57836F-17B1-084A-C7D3-773B63715457}"/>
                </a:ext>
              </a:extLst>
            </p:cNvPr>
            <p:cNvSpPr txBox="1"/>
            <p:nvPr/>
          </p:nvSpPr>
          <p:spPr>
            <a:xfrm>
              <a:off x="923973" y="4242707"/>
              <a:ext cx="1733890"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1. Initial </a:t>
              </a:r>
              <a:r>
                <a:rPr lang="en-US" sz="2000" b="1" dirty="0" err="1">
                  <a:solidFill>
                    <a:srgbClr val="0B4B8E"/>
                  </a:solidFill>
                  <a:latin typeface="Arial" panose="020B0604020202020204" pitchFamily="34" charset="0"/>
                  <a:cs typeface="Arial" panose="020B0604020202020204" pitchFamily="34" charset="0"/>
                </a:rPr>
                <a:t>netlist</a:t>
              </a:r>
              <a:endParaRPr lang="en-US" sz="2000" b="1" dirty="0">
                <a:solidFill>
                  <a:srgbClr val="0B4B8E"/>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gates (1,2,3,4,5)</a:t>
              </a:r>
            </a:p>
            <a:p>
              <a:r>
                <a:rPr lang="en-US" sz="2000" dirty="0">
                  <a:latin typeface="Arial" panose="020B0604020202020204" pitchFamily="34" charset="0"/>
                  <a:cs typeface="Arial" panose="020B0604020202020204" pitchFamily="34" charset="0"/>
                </a:rPr>
                <a:t>8 wires</a:t>
              </a:r>
            </a:p>
            <a:p>
              <a:r>
                <a:rPr lang="en-US" sz="2000" dirty="0">
                  <a:latin typeface="Arial" panose="020B0604020202020204" pitchFamily="34" charset="0"/>
                  <a:cs typeface="Arial" panose="020B0604020202020204" pitchFamily="34" charset="0"/>
                </a:rPr>
                <a:t>3 pads (</a:t>
              </a:r>
              <a:r>
                <a:rPr lang="en-US" sz="2000" dirty="0" err="1">
                  <a:latin typeface="Arial" panose="020B0604020202020204" pitchFamily="34" charset="0"/>
                  <a:cs typeface="Arial" panose="020B0604020202020204" pitchFamily="34" charset="0"/>
                </a:rPr>
                <a:t>a,b,c</a:t>
              </a:r>
              <a:r>
                <a:rPr lang="en-US" sz="2000" dirty="0">
                  <a:latin typeface="Arial" panose="020B0604020202020204" pitchFamily="34" charset="0"/>
                  <a:cs typeface="Arial" panose="020B0604020202020204" pitchFamily="34" charset="0"/>
                </a:rPr>
                <a:t>)</a:t>
              </a:r>
            </a:p>
          </p:txBody>
        </p:sp>
        <p:sp>
          <p:nvSpPr>
            <p:cNvPr id="22" name="Line 14">
              <a:extLst>
                <a:ext uri="{FF2B5EF4-FFF2-40B4-BE49-F238E27FC236}">
                  <a16:creationId xmlns:a16="http://schemas.microsoft.com/office/drawing/2014/main" id="{67BBBDE3-76FF-6022-0C08-7E7EBFF99BB2}"/>
                </a:ext>
              </a:extLst>
            </p:cNvPr>
            <p:cNvSpPr>
              <a:spLocks noChangeShapeType="1"/>
            </p:cNvSpPr>
            <p:nvPr/>
          </p:nvSpPr>
          <p:spPr bwMode="auto">
            <a:xfrm>
              <a:off x="1347836" y="2963180"/>
              <a:ext cx="109537" cy="23177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DD3015C7-AB03-EC61-1CE5-A2265CACBE47}"/>
                </a:ext>
              </a:extLst>
            </p:cNvPr>
            <p:cNvGrpSpPr/>
            <p:nvPr/>
          </p:nvGrpSpPr>
          <p:grpSpPr>
            <a:xfrm>
              <a:off x="3670300" y="1787073"/>
              <a:ext cx="2359073" cy="2813326"/>
              <a:chOff x="3108277" y="992416"/>
              <a:chExt cx="2359073" cy="2813326"/>
            </a:xfrm>
          </p:grpSpPr>
          <p:sp>
            <p:nvSpPr>
              <p:cNvPr id="24" name="Rectangle 8">
                <a:extLst>
                  <a:ext uri="{FF2B5EF4-FFF2-40B4-BE49-F238E27FC236}">
                    <a16:creationId xmlns:a16="http://schemas.microsoft.com/office/drawing/2014/main" id="{5F49AC0A-E51E-3125-C462-16133C0F2BE6}"/>
                  </a:ext>
                </a:extLst>
              </p:cNvPr>
              <p:cNvSpPr>
                <a:spLocks noChangeArrowheads="1"/>
              </p:cNvSpPr>
              <p:nvPr/>
            </p:nvSpPr>
            <p:spPr bwMode="auto">
              <a:xfrm>
                <a:off x="3230563" y="11191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1">
                <a:extLst>
                  <a:ext uri="{FF2B5EF4-FFF2-40B4-BE49-F238E27FC236}">
                    <a16:creationId xmlns:a16="http://schemas.microsoft.com/office/drawing/2014/main" id="{7927B72B-81B3-A2D7-C4B2-96B5B70FA4AA}"/>
                  </a:ext>
                </a:extLst>
              </p:cNvPr>
              <p:cNvSpPr>
                <a:spLocks noChangeShapeType="1"/>
              </p:cNvSpPr>
              <p:nvPr/>
            </p:nvSpPr>
            <p:spPr bwMode="auto">
              <a:xfrm>
                <a:off x="3867150" y="192405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6" name="Line 14">
                <a:extLst>
                  <a:ext uri="{FF2B5EF4-FFF2-40B4-BE49-F238E27FC236}">
                    <a16:creationId xmlns:a16="http://schemas.microsoft.com/office/drawing/2014/main" id="{BE66704C-4E43-7A86-DFF7-E5AE499A2242}"/>
                  </a:ext>
                </a:extLst>
              </p:cNvPr>
              <p:cNvSpPr>
                <a:spLocks noChangeShapeType="1"/>
              </p:cNvSpPr>
              <p:nvPr/>
            </p:nvSpPr>
            <p:spPr bwMode="auto">
              <a:xfrm flipV="1">
                <a:off x="4038600" y="201294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FD27A0D-321D-2F42-2BF5-63489CFF4AAA}"/>
                  </a:ext>
                </a:extLst>
              </p:cNvPr>
              <p:cNvSpPr/>
              <p:nvPr/>
            </p:nvSpPr>
            <p:spPr bwMode="auto">
              <a:xfrm>
                <a:off x="3108277" y="9924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28" name="Rectangle 27">
                <a:extLst>
                  <a:ext uri="{FF2B5EF4-FFF2-40B4-BE49-F238E27FC236}">
                    <a16:creationId xmlns:a16="http://schemas.microsoft.com/office/drawing/2014/main" id="{C885F3C5-6D23-14C0-4EF8-FE5610166D07}"/>
                  </a:ext>
                </a:extLst>
              </p:cNvPr>
              <p:cNvSpPr/>
              <p:nvPr/>
            </p:nvSpPr>
            <p:spPr bwMode="auto">
              <a:xfrm>
                <a:off x="5152977" y="18560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29" name="Rectangle 28">
                <a:extLst>
                  <a:ext uri="{FF2B5EF4-FFF2-40B4-BE49-F238E27FC236}">
                    <a16:creationId xmlns:a16="http://schemas.microsoft.com/office/drawing/2014/main" id="{9D19CB84-37DC-8DFD-3690-126CD0E7D552}"/>
                  </a:ext>
                </a:extLst>
              </p:cNvPr>
              <p:cNvSpPr/>
              <p:nvPr/>
            </p:nvSpPr>
            <p:spPr bwMode="auto">
              <a:xfrm>
                <a:off x="3686127" y="2960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0" name="Line 14">
                <a:extLst>
                  <a:ext uri="{FF2B5EF4-FFF2-40B4-BE49-F238E27FC236}">
                    <a16:creationId xmlns:a16="http://schemas.microsoft.com/office/drawing/2014/main" id="{788D421D-0A88-D51A-E4EA-4E999E3A494D}"/>
                  </a:ext>
                </a:extLst>
              </p:cNvPr>
              <p:cNvSpPr>
                <a:spLocks noChangeShapeType="1"/>
              </p:cNvSpPr>
              <p:nvPr/>
            </p:nvSpPr>
            <p:spPr bwMode="auto">
              <a:xfrm flipH="1">
                <a:off x="3765550" y="28511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1" name="Line 14">
                <a:extLst>
                  <a:ext uri="{FF2B5EF4-FFF2-40B4-BE49-F238E27FC236}">
                    <a16:creationId xmlns:a16="http://schemas.microsoft.com/office/drawing/2014/main" id="{DF5208BC-FE67-5A2D-540A-7A7873494EE4}"/>
                  </a:ext>
                </a:extLst>
              </p:cNvPr>
              <p:cNvSpPr>
                <a:spLocks noChangeShapeType="1"/>
              </p:cNvSpPr>
              <p:nvPr/>
            </p:nvSpPr>
            <p:spPr bwMode="auto">
              <a:xfrm flipV="1">
                <a:off x="4997451" y="204470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83317485-9C90-C93B-7820-92315194C616}"/>
                  </a:ext>
                </a:extLst>
              </p:cNvPr>
              <p:cNvSpPr>
                <a:spLocks noChangeShapeType="1"/>
              </p:cNvSpPr>
              <p:nvPr/>
            </p:nvSpPr>
            <p:spPr bwMode="auto">
              <a:xfrm>
                <a:off x="3397251" y="12700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DE87519-95A9-5216-3E5B-AB2A542D212D}"/>
                  </a:ext>
                </a:extLst>
              </p:cNvPr>
              <p:cNvSpPr txBox="1"/>
              <p:nvPr/>
            </p:nvSpPr>
            <p:spPr>
              <a:xfrm>
                <a:off x="3244850" y="3498850"/>
                <a:ext cx="1208878" cy="306892"/>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2. Initial QP</a:t>
                </a:r>
              </a:p>
            </p:txBody>
          </p:sp>
          <p:sp>
            <p:nvSpPr>
              <p:cNvPr id="34" name="Oval 10">
                <a:extLst>
                  <a:ext uri="{FF2B5EF4-FFF2-40B4-BE49-F238E27FC236}">
                    <a16:creationId xmlns:a16="http://schemas.microsoft.com/office/drawing/2014/main" id="{167A37DA-175E-CD9D-674C-B8228EFB919B}"/>
                  </a:ext>
                </a:extLst>
              </p:cNvPr>
              <p:cNvSpPr>
                <a:spLocks noChangeArrowheads="1"/>
              </p:cNvSpPr>
              <p:nvPr/>
            </p:nvSpPr>
            <p:spPr bwMode="auto">
              <a:xfrm>
                <a:off x="4670425" y="21002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35" name="Oval 13">
                <a:extLst>
                  <a:ext uri="{FF2B5EF4-FFF2-40B4-BE49-F238E27FC236}">
                    <a16:creationId xmlns:a16="http://schemas.microsoft.com/office/drawing/2014/main" id="{C648F274-6900-CD72-B37D-21A3DE109706}"/>
                  </a:ext>
                </a:extLst>
              </p:cNvPr>
              <p:cNvSpPr>
                <a:spLocks noChangeArrowheads="1"/>
              </p:cNvSpPr>
              <p:nvPr/>
            </p:nvSpPr>
            <p:spPr bwMode="auto">
              <a:xfrm>
                <a:off x="3797300" y="25479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36" name="Oval 9">
                <a:extLst>
                  <a:ext uri="{FF2B5EF4-FFF2-40B4-BE49-F238E27FC236}">
                    <a16:creationId xmlns:a16="http://schemas.microsoft.com/office/drawing/2014/main" id="{DA7E1F0C-05B2-686A-3BF2-CE3DB2DCE911}"/>
                  </a:ext>
                </a:extLst>
              </p:cNvPr>
              <p:cNvSpPr>
                <a:spLocks noChangeArrowheads="1"/>
              </p:cNvSpPr>
              <p:nvPr/>
            </p:nvSpPr>
            <p:spPr bwMode="auto">
              <a:xfrm>
                <a:off x="3352800" y="13906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37" name="Oval 13">
                <a:extLst>
                  <a:ext uri="{FF2B5EF4-FFF2-40B4-BE49-F238E27FC236}">
                    <a16:creationId xmlns:a16="http://schemas.microsoft.com/office/drawing/2014/main" id="{6791E057-42A5-01C6-5ED8-7B44B835E9A9}"/>
                  </a:ext>
                </a:extLst>
              </p:cNvPr>
              <p:cNvSpPr>
                <a:spLocks noChangeArrowheads="1"/>
              </p:cNvSpPr>
              <p:nvPr/>
            </p:nvSpPr>
            <p:spPr bwMode="auto">
              <a:xfrm>
                <a:off x="3498850" y="1773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38" name="Oval 13">
                <a:extLst>
                  <a:ext uri="{FF2B5EF4-FFF2-40B4-BE49-F238E27FC236}">
                    <a16:creationId xmlns:a16="http://schemas.microsoft.com/office/drawing/2014/main" id="{4ED34092-9246-9AB3-3764-B7A8EB633694}"/>
                  </a:ext>
                </a:extLst>
              </p:cNvPr>
              <p:cNvSpPr>
                <a:spLocks noChangeArrowheads="1"/>
              </p:cNvSpPr>
              <p:nvPr/>
            </p:nvSpPr>
            <p:spPr bwMode="auto">
              <a:xfrm>
                <a:off x="3644900" y="2173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39" name="TextBox 38">
                <a:extLst>
                  <a:ext uri="{FF2B5EF4-FFF2-40B4-BE49-F238E27FC236}">
                    <a16:creationId xmlns:a16="http://schemas.microsoft.com/office/drawing/2014/main" id="{01AEEF83-9200-41E2-926B-2FAF520A12D9}"/>
                  </a:ext>
                </a:extLst>
              </p:cNvPr>
              <p:cNvSpPr txBox="1"/>
              <p:nvPr/>
            </p:nvSpPr>
            <p:spPr>
              <a:xfrm>
                <a:off x="4064000" y="1390650"/>
                <a:ext cx="765017" cy="306892"/>
              </a:xfrm>
              <a:prstGeom prst="rect">
                <a:avLst/>
              </a:prstGeom>
              <a:noFill/>
            </p:spPr>
            <p:txBody>
              <a:bodyPr wrap="none" rtlCol="0">
                <a:spAutoFit/>
              </a:bodyPr>
              <a:lstStyle/>
              <a:p>
                <a:r>
                  <a:rPr lang="en-US" sz="20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0" name="Line 11">
                <a:extLst>
                  <a:ext uri="{FF2B5EF4-FFF2-40B4-BE49-F238E27FC236}">
                    <a16:creationId xmlns:a16="http://schemas.microsoft.com/office/drawing/2014/main" id="{34EDAE33-7F83-88B9-EE7B-BB04CA0AA1E1}"/>
                  </a:ext>
                </a:extLst>
              </p:cNvPr>
              <p:cNvSpPr>
                <a:spLocks noChangeShapeType="1"/>
              </p:cNvSpPr>
              <p:nvPr/>
            </p:nvSpPr>
            <p:spPr bwMode="auto">
              <a:xfrm>
                <a:off x="3733801" y="15240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3E6350F8-F926-C480-8DA1-8D47B6940C47}"/>
                </a:ext>
              </a:extLst>
            </p:cNvPr>
            <p:cNvGrpSpPr/>
            <p:nvPr/>
          </p:nvGrpSpPr>
          <p:grpSpPr>
            <a:xfrm>
              <a:off x="6667500" y="1755323"/>
              <a:ext cx="2359073" cy="3521538"/>
              <a:chOff x="6105477" y="960666"/>
              <a:chExt cx="2359073" cy="3521538"/>
            </a:xfrm>
          </p:grpSpPr>
          <p:cxnSp>
            <p:nvCxnSpPr>
              <p:cNvPr id="42" name="Straight Connector 41">
                <a:extLst>
                  <a:ext uri="{FF2B5EF4-FFF2-40B4-BE49-F238E27FC236}">
                    <a16:creationId xmlns:a16="http://schemas.microsoft.com/office/drawing/2014/main" id="{F3923566-5916-4E0C-5D3D-1836F5CBC239}"/>
                  </a:ext>
                </a:extLst>
              </p:cNvPr>
              <p:cNvCxnSpPr/>
              <p:nvPr/>
            </p:nvCxnSpPr>
            <p:spPr bwMode="auto">
              <a:xfrm>
                <a:off x="7284244" y="1087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43" name="Rectangle 8">
                <a:extLst>
                  <a:ext uri="{FF2B5EF4-FFF2-40B4-BE49-F238E27FC236}">
                    <a16:creationId xmlns:a16="http://schemas.microsoft.com/office/drawing/2014/main" id="{7268BB66-1BE1-036C-C18A-3B0D84C42A0F}"/>
                  </a:ext>
                </a:extLst>
              </p:cNvPr>
              <p:cNvSpPr>
                <a:spLocks noChangeArrowheads="1"/>
              </p:cNvSpPr>
              <p:nvPr/>
            </p:nvSpPr>
            <p:spPr bwMode="auto">
              <a:xfrm>
                <a:off x="6227763" y="1087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1">
                <a:extLst>
                  <a:ext uri="{FF2B5EF4-FFF2-40B4-BE49-F238E27FC236}">
                    <a16:creationId xmlns:a16="http://schemas.microsoft.com/office/drawing/2014/main" id="{3EA522FD-B1A0-1A0E-F767-BD85862EC6B0}"/>
                  </a:ext>
                </a:extLst>
              </p:cNvPr>
              <p:cNvSpPr>
                <a:spLocks noChangeShapeType="1"/>
              </p:cNvSpPr>
              <p:nvPr/>
            </p:nvSpPr>
            <p:spPr bwMode="auto">
              <a:xfrm>
                <a:off x="6864350" y="189230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5B92165E-06DE-858B-B8A3-587AAA9452D2}"/>
                  </a:ext>
                </a:extLst>
              </p:cNvPr>
              <p:cNvSpPr>
                <a:spLocks noChangeShapeType="1"/>
              </p:cNvSpPr>
              <p:nvPr/>
            </p:nvSpPr>
            <p:spPr bwMode="auto">
              <a:xfrm flipV="1">
                <a:off x="7035800" y="198119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287E27-2A03-57F8-25A4-D93672E36C64}"/>
                  </a:ext>
                </a:extLst>
              </p:cNvPr>
              <p:cNvSpPr/>
              <p:nvPr/>
            </p:nvSpPr>
            <p:spPr bwMode="auto">
              <a:xfrm>
                <a:off x="61054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7" name="Rectangle 46">
                <a:extLst>
                  <a:ext uri="{FF2B5EF4-FFF2-40B4-BE49-F238E27FC236}">
                    <a16:creationId xmlns:a16="http://schemas.microsoft.com/office/drawing/2014/main" id="{2BB4535A-FE57-23B6-43A1-B2BED820DC6C}"/>
                  </a:ext>
                </a:extLst>
              </p:cNvPr>
              <p:cNvSpPr/>
              <p:nvPr/>
            </p:nvSpPr>
            <p:spPr bwMode="auto">
              <a:xfrm>
                <a:off x="8150177" y="18242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48" name="Rectangle 47">
                <a:extLst>
                  <a:ext uri="{FF2B5EF4-FFF2-40B4-BE49-F238E27FC236}">
                    <a16:creationId xmlns:a16="http://schemas.microsoft.com/office/drawing/2014/main" id="{53DD06A2-789F-AAFE-DE77-7996D3F3820A}"/>
                  </a:ext>
                </a:extLst>
              </p:cNvPr>
              <p:cNvSpPr/>
              <p:nvPr/>
            </p:nvSpPr>
            <p:spPr bwMode="auto">
              <a:xfrm>
                <a:off x="66833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9" name="Line 14">
                <a:extLst>
                  <a:ext uri="{FF2B5EF4-FFF2-40B4-BE49-F238E27FC236}">
                    <a16:creationId xmlns:a16="http://schemas.microsoft.com/office/drawing/2014/main" id="{AC2C34AC-FB56-EF00-F886-49D3D8DFEC5C}"/>
                  </a:ext>
                </a:extLst>
              </p:cNvPr>
              <p:cNvSpPr>
                <a:spLocks noChangeShapeType="1"/>
              </p:cNvSpPr>
              <p:nvPr/>
            </p:nvSpPr>
            <p:spPr bwMode="auto">
              <a:xfrm flipH="1">
                <a:off x="6762750" y="281940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Line 14">
                <a:extLst>
                  <a:ext uri="{FF2B5EF4-FFF2-40B4-BE49-F238E27FC236}">
                    <a16:creationId xmlns:a16="http://schemas.microsoft.com/office/drawing/2014/main" id="{2C9DD7CC-F5F1-0526-3AE4-8AA6F30C9AC1}"/>
                  </a:ext>
                </a:extLst>
              </p:cNvPr>
              <p:cNvSpPr>
                <a:spLocks noChangeShapeType="1"/>
              </p:cNvSpPr>
              <p:nvPr/>
            </p:nvSpPr>
            <p:spPr bwMode="auto">
              <a:xfrm flipV="1">
                <a:off x="7994651" y="201295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B57FA99D-F5B7-1085-4D1F-8E1ACD1E2508}"/>
                  </a:ext>
                </a:extLst>
              </p:cNvPr>
              <p:cNvSpPr>
                <a:spLocks noChangeShapeType="1"/>
              </p:cNvSpPr>
              <p:nvPr/>
            </p:nvSpPr>
            <p:spPr bwMode="auto">
              <a:xfrm>
                <a:off x="6394451" y="123825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A620E52-8750-B1B2-F7BB-E08981383048}"/>
                  </a:ext>
                </a:extLst>
              </p:cNvPr>
              <p:cNvSpPr txBox="1"/>
              <p:nvPr/>
            </p:nvSpPr>
            <p:spPr>
              <a:xfrm>
                <a:off x="6242050" y="3467100"/>
                <a:ext cx="2005617"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3. First partition</a:t>
                </a:r>
              </a:p>
              <a:p>
                <a:r>
                  <a:rPr lang="en-US" sz="2000" dirty="0">
                    <a:latin typeface="Arial" panose="020B0604020202020204" pitchFamily="34" charset="0"/>
                    <a:cs typeface="Arial" panose="020B0604020202020204" pitchFamily="34" charset="0"/>
                  </a:rPr>
                  <a:t>Sort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  Gate order 1 5 4 3 2</a:t>
                </a:r>
              </a:p>
              <a:p>
                <a:r>
                  <a:rPr lang="en-US" sz="2000" dirty="0">
                    <a:latin typeface="Arial" panose="020B0604020202020204" pitchFamily="34" charset="0"/>
                    <a:cs typeface="Arial" panose="020B0604020202020204" pitchFamily="34" charset="0"/>
                  </a:rPr>
                  <a:t>  Pick: </a:t>
                </a:r>
                <a:r>
                  <a:rPr lang="en-US" sz="2000" b="1" dirty="0">
                    <a:latin typeface="Arial" panose="020B0604020202020204" pitchFamily="34" charset="0"/>
                    <a:cs typeface="Arial" panose="020B0604020202020204" pitchFamily="34" charset="0"/>
                  </a:rPr>
                  <a:t>1 5 4</a:t>
                </a:r>
                <a:r>
                  <a:rPr lang="en-US" sz="2000" dirty="0">
                    <a:latin typeface="Arial" panose="020B0604020202020204" pitchFamily="34" charset="0"/>
                    <a:cs typeface="Arial" panose="020B0604020202020204" pitchFamily="34" charset="0"/>
                  </a:rPr>
                  <a:t> on left</a:t>
                </a:r>
              </a:p>
            </p:txBody>
          </p:sp>
          <p:sp>
            <p:nvSpPr>
              <p:cNvPr id="53" name="Oval 10">
                <a:extLst>
                  <a:ext uri="{FF2B5EF4-FFF2-40B4-BE49-F238E27FC236}">
                    <a16:creationId xmlns:a16="http://schemas.microsoft.com/office/drawing/2014/main" id="{EAAEAD2A-63A5-13EF-9ED5-D0673236E4CA}"/>
                  </a:ext>
                </a:extLst>
              </p:cNvPr>
              <p:cNvSpPr>
                <a:spLocks noChangeArrowheads="1"/>
              </p:cNvSpPr>
              <p:nvPr/>
            </p:nvSpPr>
            <p:spPr bwMode="auto">
              <a:xfrm>
                <a:off x="7667625" y="206851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54" name="Oval 13">
                <a:extLst>
                  <a:ext uri="{FF2B5EF4-FFF2-40B4-BE49-F238E27FC236}">
                    <a16:creationId xmlns:a16="http://schemas.microsoft.com/office/drawing/2014/main" id="{A7B73207-732A-27DF-468A-499357EC2239}"/>
                  </a:ext>
                </a:extLst>
              </p:cNvPr>
              <p:cNvSpPr>
                <a:spLocks noChangeArrowheads="1"/>
              </p:cNvSpPr>
              <p:nvPr/>
            </p:nvSpPr>
            <p:spPr bwMode="auto">
              <a:xfrm>
                <a:off x="6794500" y="251618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55" name="Oval 9">
                <a:extLst>
                  <a:ext uri="{FF2B5EF4-FFF2-40B4-BE49-F238E27FC236}">
                    <a16:creationId xmlns:a16="http://schemas.microsoft.com/office/drawing/2014/main" id="{8E4F8FBC-B6D4-BB91-3DA0-EB20548CA5FC}"/>
                  </a:ext>
                </a:extLst>
              </p:cNvPr>
              <p:cNvSpPr>
                <a:spLocks noChangeArrowheads="1"/>
              </p:cNvSpPr>
              <p:nvPr/>
            </p:nvSpPr>
            <p:spPr bwMode="auto">
              <a:xfrm>
                <a:off x="6350000" y="13589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56" name="Oval 13">
                <a:extLst>
                  <a:ext uri="{FF2B5EF4-FFF2-40B4-BE49-F238E27FC236}">
                    <a16:creationId xmlns:a16="http://schemas.microsoft.com/office/drawing/2014/main" id="{A7571CFD-35A5-BB1B-530C-6E35A35E5554}"/>
                  </a:ext>
                </a:extLst>
              </p:cNvPr>
              <p:cNvSpPr>
                <a:spLocks noChangeArrowheads="1"/>
              </p:cNvSpPr>
              <p:nvPr/>
            </p:nvSpPr>
            <p:spPr bwMode="auto">
              <a:xfrm>
                <a:off x="6496050" y="1741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57" name="Oval 13">
                <a:extLst>
                  <a:ext uri="{FF2B5EF4-FFF2-40B4-BE49-F238E27FC236}">
                    <a16:creationId xmlns:a16="http://schemas.microsoft.com/office/drawing/2014/main" id="{8200F9F8-C1D0-24F1-D79D-108B2207F6CE}"/>
                  </a:ext>
                </a:extLst>
              </p:cNvPr>
              <p:cNvSpPr>
                <a:spLocks noChangeArrowheads="1"/>
              </p:cNvSpPr>
              <p:nvPr/>
            </p:nvSpPr>
            <p:spPr bwMode="auto">
              <a:xfrm>
                <a:off x="6642100" y="214153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58" name="Line 11">
                <a:extLst>
                  <a:ext uri="{FF2B5EF4-FFF2-40B4-BE49-F238E27FC236}">
                    <a16:creationId xmlns:a16="http://schemas.microsoft.com/office/drawing/2014/main" id="{3DF2B6F3-0299-BD2B-7F9F-96AB8B101434}"/>
                  </a:ext>
                </a:extLst>
              </p:cNvPr>
              <p:cNvSpPr>
                <a:spLocks noChangeShapeType="1"/>
              </p:cNvSpPr>
              <p:nvPr/>
            </p:nvSpPr>
            <p:spPr bwMode="auto">
              <a:xfrm>
                <a:off x="6731001" y="15113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279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6E16-D02A-4441-6B53-FA077CBB6E9B}"/>
              </a:ext>
            </a:extLst>
          </p:cNvPr>
          <p:cNvSpPr>
            <a:spLocks noGrp="1"/>
          </p:cNvSpPr>
          <p:nvPr>
            <p:ph type="title"/>
          </p:nvPr>
        </p:nvSpPr>
        <p:spPr/>
        <p:txBody>
          <a:bodyPr/>
          <a:lstStyle/>
          <a:p>
            <a:r>
              <a:rPr lang="en-US" dirty="0"/>
              <a:t>Example (cont’d)</a:t>
            </a:r>
          </a:p>
        </p:txBody>
      </p:sp>
      <p:grpSp>
        <p:nvGrpSpPr>
          <p:cNvPr id="53" name="Group 52">
            <a:extLst>
              <a:ext uri="{FF2B5EF4-FFF2-40B4-BE49-F238E27FC236}">
                <a16:creationId xmlns:a16="http://schemas.microsoft.com/office/drawing/2014/main" id="{D1EED6A5-A9EE-15EE-D8B5-FDA0D71364AA}"/>
              </a:ext>
            </a:extLst>
          </p:cNvPr>
          <p:cNvGrpSpPr/>
          <p:nvPr/>
        </p:nvGrpSpPr>
        <p:grpSpPr>
          <a:xfrm>
            <a:off x="838200" y="1439783"/>
            <a:ext cx="9666514" cy="4964074"/>
            <a:chOff x="279400" y="771720"/>
            <a:chExt cx="7573728" cy="3889359"/>
          </a:xfrm>
        </p:grpSpPr>
        <p:sp>
          <p:nvSpPr>
            <p:cNvPr id="4" name="Rectangle 7">
              <a:extLst>
                <a:ext uri="{FF2B5EF4-FFF2-40B4-BE49-F238E27FC236}">
                  <a16:creationId xmlns:a16="http://schemas.microsoft.com/office/drawing/2014/main" id="{6CD8DB58-D080-B246-4783-FC8D0B3E460D}"/>
                </a:ext>
              </a:extLst>
            </p:cNvPr>
            <p:cNvSpPr>
              <a:spLocks noChangeArrowheads="1"/>
            </p:cNvSpPr>
            <p:nvPr/>
          </p:nvSpPr>
          <p:spPr bwMode="auto">
            <a:xfrm>
              <a:off x="414338" y="108743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251C89C-4BCA-0A9C-B1D5-9878B38A1809}"/>
                </a:ext>
              </a:extLst>
            </p:cNvPr>
            <p:cNvCxnSpPr/>
            <p:nvPr/>
          </p:nvCxnSpPr>
          <p:spPr bwMode="auto">
            <a:xfrm>
              <a:off x="1480344" y="10810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726A77D0-727B-571D-8AB1-513290B191F1}"/>
                </a:ext>
              </a:extLst>
            </p:cNvPr>
            <p:cNvSpPr txBox="1"/>
            <p:nvPr/>
          </p:nvSpPr>
          <p:spPr>
            <a:xfrm>
              <a:off x="279400" y="3422650"/>
              <a:ext cx="2716882" cy="94045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4. Propagate gates/pads</a:t>
              </a:r>
            </a:p>
            <a:p>
              <a:r>
                <a:rPr lang="en-US" sz="1800" dirty="0">
                  <a:latin typeface="Arial" panose="020B0604020202020204" pitchFamily="34" charset="0"/>
                  <a:cs typeface="Arial" panose="020B0604020202020204" pitchFamily="34" charset="0"/>
                </a:rPr>
                <a:t>Right-side gates:  2,3</a:t>
              </a:r>
            </a:p>
            <a:p>
              <a:r>
                <a:rPr lang="en-US" sz="1800" dirty="0">
                  <a:latin typeface="Arial" panose="020B0604020202020204" pitchFamily="34" charset="0"/>
                  <a:cs typeface="Arial" panose="020B0604020202020204" pitchFamily="34" charset="0"/>
                </a:rPr>
                <a:t>Right-side pads:  b</a:t>
              </a:r>
            </a:p>
            <a:p>
              <a:r>
                <a:rPr lang="en-US" sz="1800" dirty="0">
                  <a:latin typeface="Arial" panose="020B0604020202020204" pitchFamily="34" charset="0"/>
                  <a:cs typeface="Arial" panose="020B0604020202020204" pitchFamily="34" charset="0"/>
                </a:rPr>
                <a:t>Push to cut, using</a:t>
              </a:r>
              <a:r>
                <a:rPr lang="en-US" sz="1800" b="1" dirty="0">
                  <a:solidFill>
                    <a:srgbClr val="0B4B8E"/>
                  </a:solidFill>
                  <a:latin typeface="Arial" panose="020B0604020202020204" pitchFamily="34" charset="0"/>
                  <a:cs typeface="Arial" panose="020B0604020202020204" pitchFamily="34" charset="0"/>
                </a:rPr>
                <a:t> y</a:t>
              </a:r>
              <a:r>
                <a:rPr lang="en-US" sz="1800" dirty="0">
                  <a:latin typeface="Arial" panose="020B0604020202020204" pitchFamily="34" charset="0"/>
                  <a:cs typeface="Arial" panose="020B0604020202020204" pitchFamily="34" charset="0"/>
                </a:rPr>
                <a:t> coordinates</a:t>
              </a:r>
            </a:p>
          </p:txBody>
        </p:sp>
        <p:sp>
          <p:nvSpPr>
            <p:cNvPr id="7" name="Rectangle 8">
              <a:extLst>
                <a:ext uri="{FF2B5EF4-FFF2-40B4-BE49-F238E27FC236}">
                  <a16:creationId xmlns:a16="http://schemas.microsoft.com/office/drawing/2014/main" id="{BDB3339F-8FD2-F7CA-8147-6B4EBECE258E}"/>
                </a:ext>
              </a:extLst>
            </p:cNvPr>
            <p:cNvSpPr>
              <a:spLocks noChangeArrowheads="1"/>
            </p:cNvSpPr>
            <p:nvPr/>
          </p:nvSpPr>
          <p:spPr bwMode="auto">
            <a:xfrm>
              <a:off x="423863" y="10810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11">
              <a:extLst>
                <a:ext uri="{FF2B5EF4-FFF2-40B4-BE49-F238E27FC236}">
                  <a16:creationId xmlns:a16="http://schemas.microsoft.com/office/drawing/2014/main" id="{4A59631C-435B-233D-E96A-A37C27466995}"/>
                </a:ext>
              </a:extLst>
            </p:cNvPr>
            <p:cNvSpPr>
              <a:spLocks noChangeShapeType="1"/>
            </p:cNvSpPr>
            <p:nvPr/>
          </p:nvSpPr>
          <p:spPr bwMode="auto">
            <a:xfrm>
              <a:off x="1060451" y="18859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2FB7642-4C95-80B7-05F1-49AA0CA5B19C}"/>
                </a:ext>
              </a:extLst>
            </p:cNvPr>
            <p:cNvSpPr/>
            <p:nvPr/>
          </p:nvSpPr>
          <p:spPr bwMode="auto">
            <a:xfrm>
              <a:off x="301577" y="9543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3C3A52DD-285F-8E3F-739E-90D29CFCE70A}"/>
                </a:ext>
              </a:extLst>
            </p:cNvPr>
            <p:cNvSpPr/>
            <p:nvPr/>
          </p:nvSpPr>
          <p:spPr bwMode="auto">
            <a:xfrm>
              <a:off x="2346277" y="1817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0C5137E7-AE24-B131-C295-4C91D6322369}"/>
                </a:ext>
              </a:extLst>
            </p:cNvPr>
            <p:cNvSpPr/>
            <p:nvPr/>
          </p:nvSpPr>
          <p:spPr bwMode="auto">
            <a:xfrm>
              <a:off x="879427" y="2922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Line 14">
              <a:extLst>
                <a:ext uri="{FF2B5EF4-FFF2-40B4-BE49-F238E27FC236}">
                  <a16:creationId xmlns:a16="http://schemas.microsoft.com/office/drawing/2014/main" id="{6FFA55EE-67EC-E8DB-9EF6-2895E5240D40}"/>
                </a:ext>
              </a:extLst>
            </p:cNvPr>
            <p:cNvSpPr>
              <a:spLocks noChangeShapeType="1"/>
            </p:cNvSpPr>
            <p:nvPr/>
          </p:nvSpPr>
          <p:spPr bwMode="auto">
            <a:xfrm flipH="1">
              <a:off x="958850" y="28130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2F93B35C-73F3-7DC0-6B17-B230231C2848}"/>
                </a:ext>
              </a:extLst>
            </p:cNvPr>
            <p:cNvSpPr>
              <a:spLocks noChangeShapeType="1"/>
            </p:cNvSpPr>
            <p:nvPr/>
          </p:nvSpPr>
          <p:spPr bwMode="auto">
            <a:xfrm>
              <a:off x="590551" y="12319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BD68823-4DF0-9F04-0052-12483800CB60}"/>
                </a:ext>
              </a:extLst>
            </p:cNvPr>
            <p:cNvSpPr>
              <a:spLocks noChangeArrowheads="1"/>
            </p:cNvSpPr>
            <p:nvPr/>
          </p:nvSpPr>
          <p:spPr bwMode="auto">
            <a:xfrm>
              <a:off x="1863725" y="2062163"/>
              <a:ext cx="363538" cy="347662"/>
            </a:xfrm>
            <a:prstGeom prst="ellipse">
              <a:avLst/>
            </a:prstGeom>
            <a:solidFill>
              <a:schemeClr val="bg1"/>
            </a:solid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2</a:t>
              </a:r>
            </a:p>
          </p:txBody>
        </p:sp>
        <p:sp>
          <p:nvSpPr>
            <p:cNvPr id="15" name="Oval 13">
              <a:extLst>
                <a:ext uri="{FF2B5EF4-FFF2-40B4-BE49-F238E27FC236}">
                  <a16:creationId xmlns:a16="http://schemas.microsoft.com/office/drawing/2014/main" id="{22DD5AE2-B0EE-B339-82A3-D81B3FA86676}"/>
                </a:ext>
              </a:extLst>
            </p:cNvPr>
            <p:cNvSpPr>
              <a:spLocks noChangeArrowheads="1"/>
            </p:cNvSpPr>
            <p:nvPr/>
          </p:nvSpPr>
          <p:spPr bwMode="auto">
            <a:xfrm>
              <a:off x="990600" y="2509838"/>
              <a:ext cx="363538" cy="347662"/>
            </a:xfrm>
            <a:prstGeom prst="ellipse">
              <a:avLst/>
            </a:prstGeom>
            <a:solidFill>
              <a:schemeClr val="bg1"/>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3</a:t>
              </a:r>
            </a:p>
          </p:txBody>
        </p:sp>
        <p:sp>
          <p:nvSpPr>
            <p:cNvPr id="16" name="Oval 9">
              <a:extLst>
                <a:ext uri="{FF2B5EF4-FFF2-40B4-BE49-F238E27FC236}">
                  <a16:creationId xmlns:a16="http://schemas.microsoft.com/office/drawing/2014/main" id="{827E7BD2-138A-FD6C-A837-2A90D0CCFDA6}"/>
                </a:ext>
              </a:extLst>
            </p:cNvPr>
            <p:cNvSpPr>
              <a:spLocks noChangeArrowheads="1"/>
            </p:cNvSpPr>
            <p:nvPr/>
          </p:nvSpPr>
          <p:spPr bwMode="auto">
            <a:xfrm>
              <a:off x="546100" y="1352550"/>
              <a:ext cx="363538" cy="347663"/>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1</a:t>
              </a:r>
            </a:p>
          </p:txBody>
        </p:sp>
        <p:sp>
          <p:nvSpPr>
            <p:cNvPr id="17" name="Oval 13">
              <a:extLst>
                <a:ext uri="{FF2B5EF4-FFF2-40B4-BE49-F238E27FC236}">
                  <a16:creationId xmlns:a16="http://schemas.microsoft.com/office/drawing/2014/main" id="{8DE207BC-8961-FFF0-7BB3-5E81646533B3}"/>
                </a:ext>
              </a:extLst>
            </p:cNvPr>
            <p:cNvSpPr>
              <a:spLocks noChangeArrowheads="1"/>
            </p:cNvSpPr>
            <p:nvPr/>
          </p:nvSpPr>
          <p:spPr bwMode="auto">
            <a:xfrm>
              <a:off x="692150" y="1735138"/>
              <a:ext cx="363538" cy="347662"/>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5</a:t>
              </a:r>
            </a:p>
          </p:txBody>
        </p:sp>
        <p:sp>
          <p:nvSpPr>
            <p:cNvPr id="18" name="Oval 13">
              <a:extLst>
                <a:ext uri="{FF2B5EF4-FFF2-40B4-BE49-F238E27FC236}">
                  <a16:creationId xmlns:a16="http://schemas.microsoft.com/office/drawing/2014/main" id="{AD00BAA3-3BAF-900E-7E2D-49D1E0431A49}"/>
                </a:ext>
              </a:extLst>
            </p:cNvPr>
            <p:cNvSpPr>
              <a:spLocks noChangeArrowheads="1"/>
            </p:cNvSpPr>
            <p:nvPr/>
          </p:nvSpPr>
          <p:spPr bwMode="auto">
            <a:xfrm>
              <a:off x="838200" y="2135188"/>
              <a:ext cx="363538" cy="347662"/>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4</a:t>
              </a:r>
            </a:p>
          </p:txBody>
        </p:sp>
        <p:sp>
          <p:nvSpPr>
            <p:cNvPr id="19" name="Rectangle 18">
              <a:extLst>
                <a:ext uri="{FF2B5EF4-FFF2-40B4-BE49-F238E27FC236}">
                  <a16:creationId xmlns:a16="http://schemas.microsoft.com/office/drawing/2014/main" id="{FA4D7CB2-82F0-9D06-4728-C9B0773B0C32}"/>
                </a:ext>
              </a:extLst>
            </p:cNvPr>
            <p:cNvSpPr/>
            <p:nvPr/>
          </p:nvSpPr>
          <p:spPr bwMode="auto">
            <a:xfrm>
              <a:off x="1342977" y="2129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cxnSp>
          <p:nvCxnSpPr>
            <p:cNvPr id="20" name="Straight Arrow Connector 19">
              <a:extLst>
                <a:ext uri="{FF2B5EF4-FFF2-40B4-BE49-F238E27FC236}">
                  <a16:creationId xmlns:a16="http://schemas.microsoft.com/office/drawing/2014/main" id="{D2876CC7-5E5D-15A5-591F-4CA141881004}"/>
                </a:ext>
              </a:extLst>
            </p:cNvPr>
            <p:cNvCxnSpPr>
              <a:stCxn id="14" idx="2"/>
            </p:cNvCxnSpPr>
            <p:nvPr/>
          </p:nvCxnSpPr>
          <p:spPr bwMode="auto">
            <a:xfrm flipH="1" flipV="1">
              <a:off x="1587501" y="2229759"/>
              <a:ext cx="276224" cy="623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1" name="Line 11">
              <a:extLst>
                <a:ext uri="{FF2B5EF4-FFF2-40B4-BE49-F238E27FC236}">
                  <a16:creationId xmlns:a16="http://schemas.microsoft.com/office/drawing/2014/main" id="{696DC0B8-F07D-1D6C-23A2-EC83FE23E6B3}"/>
                </a:ext>
              </a:extLst>
            </p:cNvPr>
            <p:cNvSpPr>
              <a:spLocks noChangeShapeType="1"/>
            </p:cNvSpPr>
            <p:nvPr/>
          </p:nvSpPr>
          <p:spPr bwMode="auto">
            <a:xfrm flipH="1">
              <a:off x="1263650" y="2260600"/>
              <a:ext cx="63501" cy="273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5F41F6B-D732-4362-CF8C-A45B6C26DFD6}"/>
                </a:ext>
              </a:extLst>
            </p:cNvPr>
            <p:cNvSpPr/>
            <p:nvPr/>
          </p:nvSpPr>
          <p:spPr bwMode="auto">
            <a:xfrm>
              <a:off x="136837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03139BD0-A3D6-AAAB-1F37-EC46FEF5A338}"/>
                </a:ext>
              </a:extLst>
            </p:cNvPr>
            <p:cNvCxnSpPr/>
            <p:nvPr/>
          </p:nvCxnSpPr>
          <p:spPr bwMode="auto">
            <a:xfrm flipV="1">
              <a:off x="1181100" y="2680610"/>
              <a:ext cx="234951" cy="11790"/>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nvGrpSpPr>
            <p:cNvPr id="24" name="Group 23">
              <a:extLst>
                <a:ext uri="{FF2B5EF4-FFF2-40B4-BE49-F238E27FC236}">
                  <a16:creationId xmlns:a16="http://schemas.microsoft.com/office/drawing/2014/main" id="{EC06C87B-92B6-2A20-C7E9-3555AFC992CE}"/>
                </a:ext>
              </a:extLst>
            </p:cNvPr>
            <p:cNvGrpSpPr/>
            <p:nvPr/>
          </p:nvGrpSpPr>
          <p:grpSpPr>
            <a:xfrm>
              <a:off x="3400377" y="960666"/>
              <a:ext cx="1900311" cy="3700413"/>
              <a:chOff x="3400377" y="960666"/>
              <a:chExt cx="1900311" cy="3700413"/>
            </a:xfrm>
          </p:grpSpPr>
          <p:sp>
            <p:nvSpPr>
              <p:cNvPr id="25" name="TextBox 24">
                <a:extLst>
                  <a:ext uri="{FF2B5EF4-FFF2-40B4-BE49-F238E27FC236}">
                    <a16:creationId xmlns:a16="http://schemas.microsoft.com/office/drawing/2014/main" id="{0C9C62D7-6CD4-1FD2-A47B-76038C78E21C}"/>
                  </a:ext>
                </a:extLst>
              </p:cNvPr>
              <p:cNvSpPr txBox="1"/>
              <p:nvPr/>
            </p:nvSpPr>
            <p:spPr>
              <a:xfrm>
                <a:off x="3422650" y="3460750"/>
                <a:ext cx="1878038" cy="120032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5. 2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26" name="Rectangle 7">
                <a:extLst>
                  <a:ext uri="{FF2B5EF4-FFF2-40B4-BE49-F238E27FC236}">
                    <a16:creationId xmlns:a16="http://schemas.microsoft.com/office/drawing/2014/main" id="{A04CC475-B303-56C0-3A7E-064E9165C95E}"/>
                  </a:ext>
                </a:extLst>
              </p:cNvPr>
              <p:cNvSpPr>
                <a:spLocks noChangeArrowheads="1"/>
              </p:cNvSpPr>
              <p:nvPr/>
            </p:nvSpPr>
            <p:spPr bwMode="auto">
              <a:xfrm>
                <a:off x="3513138" y="10937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Rectangle 8">
                <a:extLst>
                  <a:ext uri="{FF2B5EF4-FFF2-40B4-BE49-F238E27FC236}">
                    <a16:creationId xmlns:a16="http://schemas.microsoft.com/office/drawing/2014/main" id="{EBA50AFF-960A-2E96-7D3A-4A4DE1A4EBD9}"/>
                  </a:ext>
                </a:extLst>
              </p:cNvPr>
              <p:cNvSpPr>
                <a:spLocks noChangeArrowheads="1"/>
              </p:cNvSpPr>
              <p:nvPr/>
            </p:nvSpPr>
            <p:spPr bwMode="auto">
              <a:xfrm>
                <a:off x="3522663" y="10874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1">
                <a:extLst>
                  <a:ext uri="{FF2B5EF4-FFF2-40B4-BE49-F238E27FC236}">
                    <a16:creationId xmlns:a16="http://schemas.microsoft.com/office/drawing/2014/main" id="{00E48A65-D2CC-B450-5B67-8A833C3D7B40}"/>
                  </a:ext>
                </a:extLst>
              </p:cNvPr>
              <p:cNvSpPr>
                <a:spLocks noChangeShapeType="1"/>
              </p:cNvSpPr>
              <p:nvPr/>
            </p:nvSpPr>
            <p:spPr bwMode="auto">
              <a:xfrm>
                <a:off x="4159251" y="189230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73D414A-8382-74E7-BCFE-FA8B2B25A69D}"/>
                  </a:ext>
                </a:extLst>
              </p:cNvPr>
              <p:cNvSpPr/>
              <p:nvPr/>
            </p:nvSpPr>
            <p:spPr bwMode="auto">
              <a:xfrm>
                <a:off x="34003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0" name="Rectangle 29">
                <a:extLst>
                  <a:ext uri="{FF2B5EF4-FFF2-40B4-BE49-F238E27FC236}">
                    <a16:creationId xmlns:a16="http://schemas.microsoft.com/office/drawing/2014/main" id="{BB99BEDF-9CF2-E8C5-F6F7-B7E7FF428747}"/>
                  </a:ext>
                </a:extLst>
              </p:cNvPr>
              <p:cNvSpPr/>
              <p:nvPr/>
            </p:nvSpPr>
            <p:spPr bwMode="auto">
              <a:xfrm>
                <a:off x="39782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1" name="Line 14">
                <a:extLst>
                  <a:ext uri="{FF2B5EF4-FFF2-40B4-BE49-F238E27FC236}">
                    <a16:creationId xmlns:a16="http://schemas.microsoft.com/office/drawing/2014/main" id="{8E10499B-E3A0-0763-0D4D-A22F654E656F}"/>
                  </a:ext>
                </a:extLst>
              </p:cNvPr>
              <p:cNvSpPr>
                <a:spLocks noChangeShapeType="1"/>
              </p:cNvSpPr>
              <p:nvPr/>
            </p:nvSpPr>
            <p:spPr bwMode="auto">
              <a:xfrm flipH="1" flipV="1">
                <a:off x="4216400" y="2463800"/>
                <a:ext cx="222250" cy="234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9F4EFBE5-5245-B87F-5C2F-979B12FBB63A}"/>
                  </a:ext>
                </a:extLst>
              </p:cNvPr>
              <p:cNvSpPr>
                <a:spLocks noChangeShapeType="1"/>
              </p:cNvSpPr>
              <p:nvPr/>
            </p:nvSpPr>
            <p:spPr bwMode="auto">
              <a:xfrm>
                <a:off x="3689351" y="1238250"/>
                <a:ext cx="368299" cy="939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Oval 9">
                <a:extLst>
                  <a:ext uri="{FF2B5EF4-FFF2-40B4-BE49-F238E27FC236}">
                    <a16:creationId xmlns:a16="http://schemas.microsoft.com/office/drawing/2014/main" id="{3BB52E90-3443-DDB7-41F7-F2D62292CF27}"/>
                  </a:ext>
                </a:extLst>
              </p:cNvPr>
              <p:cNvSpPr>
                <a:spLocks noChangeArrowheads="1"/>
              </p:cNvSpPr>
              <p:nvPr/>
            </p:nvSpPr>
            <p:spPr bwMode="auto">
              <a:xfrm>
                <a:off x="3644900" y="13589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34" name="Oval 13">
                <a:extLst>
                  <a:ext uri="{FF2B5EF4-FFF2-40B4-BE49-F238E27FC236}">
                    <a16:creationId xmlns:a16="http://schemas.microsoft.com/office/drawing/2014/main" id="{E95035C6-1561-D6B5-7429-A5EBDAF8E651}"/>
                  </a:ext>
                </a:extLst>
              </p:cNvPr>
              <p:cNvSpPr>
                <a:spLocks noChangeArrowheads="1"/>
              </p:cNvSpPr>
              <p:nvPr/>
            </p:nvSpPr>
            <p:spPr bwMode="auto">
              <a:xfrm>
                <a:off x="3790950" y="17414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35" name="Oval 13">
                <a:extLst>
                  <a:ext uri="{FF2B5EF4-FFF2-40B4-BE49-F238E27FC236}">
                    <a16:creationId xmlns:a16="http://schemas.microsoft.com/office/drawing/2014/main" id="{9A5FA0C8-5F87-CC8B-EFBB-9691649C6FAF}"/>
                  </a:ext>
                </a:extLst>
              </p:cNvPr>
              <p:cNvSpPr>
                <a:spLocks noChangeArrowheads="1"/>
              </p:cNvSpPr>
              <p:nvPr/>
            </p:nvSpPr>
            <p:spPr bwMode="auto">
              <a:xfrm>
                <a:off x="393700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B388DE69-6A03-794E-E7E8-9DB5A2BF8BC0}"/>
                  </a:ext>
                </a:extLst>
              </p:cNvPr>
              <p:cNvSpPr/>
              <p:nvPr/>
            </p:nvSpPr>
            <p:spPr bwMode="auto">
              <a:xfrm>
                <a:off x="4441777" y="21354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37" name="Rectangle 36">
                <a:extLst>
                  <a:ext uri="{FF2B5EF4-FFF2-40B4-BE49-F238E27FC236}">
                    <a16:creationId xmlns:a16="http://schemas.microsoft.com/office/drawing/2014/main" id="{CEB415C0-BAC4-CD03-BAB1-27426BBDF3D0}"/>
                  </a:ext>
                </a:extLst>
              </p:cNvPr>
              <p:cNvSpPr/>
              <p:nvPr/>
            </p:nvSpPr>
            <p:spPr bwMode="auto">
              <a:xfrm>
                <a:off x="44481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928D6C10-49FA-B3BD-B766-65DC3658939E}"/>
                </a:ext>
              </a:extLst>
            </p:cNvPr>
            <p:cNvGrpSpPr/>
            <p:nvPr/>
          </p:nvGrpSpPr>
          <p:grpSpPr>
            <a:xfrm>
              <a:off x="5819727" y="771720"/>
              <a:ext cx="2033401" cy="3335361"/>
              <a:chOff x="5819727" y="771720"/>
              <a:chExt cx="2033401" cy="3335361"/>
            </a:xfrm>
          </p:grpSpPr>
          <p:sp>
            <p:nvSpPr>
              <p:cNvPr id="39" name="TextBox 38">
                <a:extLst>
                  <a:ext uri="{FF2B5EF4-FFF2-40B4-BE49-F238E27FC236}">
                    <a16:creationId xmlns:a16="http://schemas.microsoft.com/office/drawing/2014/main" id="{6C3B9C01-06B2-0793-3879-B27C2CE6DA9F}"/>
                  </a:ext>
                </a:extLst>
              </p:cNvPr>
              <p:cNvSpPr txBox="1"/>
              <p:nvPr/>
            </p:nvSpPr>
            <p:spPr>
              <a:xfrm>
                <a:off x="5842000" y="3460750"/>
                <a:ext cx="2011128" cy="64633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6. 2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solved </a:t>
                </a:r>
              </a:p>
              <a:p>
                <a:r>
                  <a:rPr lang="en-US" sz="1800" dirty="0">
                    <a:latin typeface="Arial" panose="020B0604020202020204" pitchFamily="34" charset="0"/>
                    <a:cs typeface="Arial" panose="020B0604020202020204" pitchFamily="34" charset="0"/>
                  </a:rPr>
                  <a:t>New placement</a:t>
                </a:r>
              </a:p>
            </p:txBody>
          </p:sp>
          <p:sp>
            <p:nvSpPr>
              <p:cNvPr id="40" name="Rectangle 8">
                <a:extLst>
                  <a:ext uri="{FF2B5EF4-FFF2-40B4-BE49-F238E27FC236}">
                    <a16:creationId xmlns:a16="http://schemas.microsoft.com/office/drawing/2014/main" id="{A2B2FE83-2E80-6C5C-496E-C63E43FFEFA2}"/>
                  </a:ext>
                </a:extLst>
              </p:cNvPr>
              <p:cNvSpPr>
                <a:spLocks noChangeArrowheads="1"/>
              </p:cNvSpPr>
              <p:nvPr/>
            </p:nvSpPr>
            <p:spPr bwMode="auto">
              <a:xfrm>
                <a:off x="5942013" y="110648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C296924B-7001-4F62-A31C-62EB4B6140F3}"/>
                  </a:ext>
                </a:extLst>
              </p:cNvPr>
              <p:cNvSpPr>
                <a:spLocks noChangeShapeType="1"/>
              </p:cNvSpPr>
              <p:nvPr/>
            </p:nvSpPr>
            <p:spPr bwMode="auto">
              <a:xfrm>
                <a:off x="6578601" y="19113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16E9477-40C5-48D4-95CE-300CD693045A}"/>
                  </a:ext>
                </a:extLst>
              </p:cNvPr>
              <p:cNvSpPr/>
              <p:nvPr/>
            </p:nvSpPr>
            <p:spPr bwMode="auto">
              <a:xfrm>
                <a:off x="5819727" y="979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3" name="Rectangle 42">
                <a:extLst>
                  <a:ext uri="{FF2B5EF4-FFF2-40B4-BE49-F238E27FC236}">
                    <a16:creationId xmlns:a16="http://schemas.microsoft.com/office/drawing/2014/main" id="{7BBB0FC1-7FFC-984E-6AD2-1BB3F59C649B}"/>
                  </a:ext>
                </a:extLst>
              </p:cNvPr>
              <p:cNvSpPr/>
              <p:nvPr/>
            </p:nvSpPr>
            <p:spPr bwMode="auto">
              <a:xfrm>
                <a:off x="6397577" y="2948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4" name="Line 11">
                <a:extLst>
                  <a:ext uri="{FF2B5EF4-FFF2-40B4-BE49-F238E27FC236}">
                    <a16:creationId xmlns:a16="http://schemas.microsoft.com/office/drawing/2014/main" id="{A18AC6F3-F1C5-B932-0642-DD4E75BEE965}"/>
                  </a:ext>
                </a:extLst>
              </p:cNvPr>
              <p:cNvSpPr>
                <a:spLocks noChangeShapeType="1"/>
              </p:cNvSpPr>
              <p:nvPr/>
            </p:nvSpPr>
            <p:spPr bwMode="auto">
              <a:xfrm>
                <a:off x="6108701" y="12573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Oval 9">
                <a:extLst>
                  <a:ext uri="{FF2B5EF4-FFF2-40B4-BE49-F238E27FC236}">
                    <a16:creationId xmlns:a16="http://schemas.microsoft.com/office/drawing/2014/main" id="{4A4DCB86-8954-3711-3823-FC5035A89C23}"/>
                  </a:ext>
                </a:extLst>
              </p:cNvPr>
              <p:cNvSpPr>
                <a:spLocks noChangeArrowheads="1"/>
              </p:cNvSpPr>
              <p:nvPr/>
            </p:nvSpPr>
            <p:spPr bwMode="auto">
              <a:xfrm>
                <a:off x="6045200" y="12954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6" name="Oval 13">
                <a:extLst>
                  <a:ext uri="{FF2B5EF4-FFF2-40B4-BE49-F238E27FC236}">
                    <a16:creationId xmlns:a16="http://schemas.microsoft.com/office/drawing/2014/main" id="{1094D4E7-BF02-E087-63F2-98A32F127330}"/>
                  </a:ext>
                </a:extLst>
              </p:cNvPr>
              <p:cNvSpPr>
                <a:spLocks noChangeArrowheads="1"/>
              </p:cNvSpPr>
              <p:nvPr/>
            </p:nvSpPr>
            <p:spPr bwMode="auto">
              <a:xfrm>
                <a:off x="6324600" y="1652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7" name="Rectangle 46">
                <a:extLst>
                  <a:ext uri="{FF2B5EF4-FFF2-40B4-BE49-F238E27FC236}">
                    <a16:creationId xmlns:a16="http://schemas.microsoft.com/office/drawing/2014/main" id="{57F5194B-6F4D-9E50-A80D-9E02EA92AA9E}"/>
                  </a:ext>
                </a:extLst>
              </p:cNvPr>
              <p:cNvSpPr/>
              <p:nvPr/>
            </p:nvSpPr>
            <p:spPr bwMode="auto">
              <a:xfrm>
                <a:off x="6861127" y="21544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48" name="TextBox 47">
                <a:extLst>
                  <a:ext uri="{FF2B5EF4-FFF2-40B4-BE49-F238E27FC236}">
                    <a16:creationId xmlns:a16="http://schemas.microsoft.com/office/drawing/2014/main" id="{B2D20D92-F3C3-BA83-C4DE-0EE9B0C6A41A}"/>
                  </a:ext>
                </a:extLst>
              </p:cNvPr>
              <p:cNvSpPr txBox="1"/>
              <p:nvPr/>
            </p:nvSpPr>
            <p:spPr>
              <a:xfrm>
                <a:off x="6175897" y="771720"/>
                <a:ext cx="915936"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9" name="Line 14">
                <a:extLst>
                  <a:ext uri="{FF2B5EF4-FFF2-40B4-BE49-F238E27FC236}">
                    <a16:creationId xmlns:a16="http://schemas.microsoft.com/office/drawing/2014/main" id="{005264F5-51BD-E604-40C1-4A10E27E16F6}"/>
                  </a:ext>
                </a:extLst>
              </p:cNvPr>
              <p:cNvSpPr>
                <a:spLocks noChangeShapeType="1"/>
              </p:cNvSpPr>
              <p:nvPr/>
            </p:nvSpPr>
            <p:spPr bwMode="auto">
              <a:xfrm flipH="1" flipV="1">
                <a:off x="6521450" y="2025650"/>
                <a:ext cx="317500" cy="673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11F00FAE-F580-D48A-F525-358B22ED82EA}"/>
                  </a:ext>
                </a:extLst>
              </p:cNvPr>
              <p:cNvSpPr/>
              <p:nvPr/>
            </p:nvSpPr>
            <p:spPr bwMode="auto">
              <a:xfrm>
                <a:off x="68484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1" name="Oval 13">
                <a:extLst>
                  <a:ext uri="{FF2B5EF4-FFF2-40B4-BE49-F238E27FC236}">
                    <a16:creationId xmlns:a16="http://schemas.microsoft.com/office/drawing/2014/main" id="{D2761D36-D416-08CB-F8E8-C598D4EA2DB3}"/>
                  </a:ext>
                </a:extLst>
              </p:cNvPr>
              <p:cNvSpPr>
                <a:spLocks noChangeArrowheads="1"/>
              </p:cNvSpPr>
              <p:nvPr/>
            </p:nvSpPr>
            <p:spPr bwMode="auto">
              <a:xfrm>
                <a:off x="6432550" y="21478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grpSp>
        <p:sp>
          <p:nvSpPr>
            <p:cNvPr id="52" name="Rectangular Callout 51">
              <a:extLst>
                <a:ext uri="{FF2B5EF4-FFF2-40B4-BE49-F238E27FC236}">
                  <a16:creationId xmlns:a16="http://schemas.microsoft.com/office/drawing/2014/main" id="{906D53E4-539B-76A4-4E23-F637757E6E30}"/>
                </a:ext>
              </a:extLst>
            </p:cNvPr>
            <p:cNvSpPr/>
            <p:nvPr/>
          </p:nvSpPr>
          <p:spPr bwMode="auto">
            <a:xfrm>
              <a:off x="1227853" y="792926"/>
              <a:ext cx="1929483" cy="582416"/>
            </a:xfrm>
            <a:prstGeom prst="wedgeRectCallout">
              <a:avLst>
                <a:gd name="adj1" fmla="val 14439"/>
                <a:gd name="adj2" fmla="val 117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effectLst/>
                  <a:latin typeface="Arial" panose="020B0604020202020204" pitchFamily="34" charset="0"/>
                  <a:cs typeface="Arial" panose="020B0604020202020204" pitchFamily="34" charset="0"/>
                </a:rPr>
                <a:t>Note</a:t>
              </a:r>
              <a:r>
                <a:rPr kumimoji="0" lang="en-US" sz="1600" u="none" strike="noStrike" cap="none" normalizeH="0" baseline="0" dirty="0">
                  <a:ln>
                    <a:noFill/>
                  </a:ln>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effectLst/>
                  <a:latin typeface="Arial" panose="020B0604020202020204" pitchFamily="34" charset="0"/>
                  <a:cs typeface="Arial" panose="020B0604020202020204" pitchFamily="34" charset="0"/>
                </a:rPr>
                <a:t>b</a:t>
              </a:r>
              <a:r>
                <a:rPr kumimoji="0" lang="en-US" sz="1600" u="none" strike="noStrike" cap="none" normalizeH="0" baseline="0" dirty="0">
                  <a:ln>
                    <a:noFill/>
                  </a:ln>
                  <a:effectLst/>
                  <a:latin typeface="Arial" panose="020B0604020202020204" pitchFamily="34" charset="0"/>
                  <a:cs typeface="Arial" panose="020B0604020202020204" pitchFamily="34" charset="0"/>
                </a:rPr>
                <a:t>, since </a:t>
              </a:r>
              <a:r>
                <a:rPr kumimoji="0" lang="en-US" sz="1600" b="1" u="none" strike="noStrike" cap="none" normalizeH="0" baseline="0" dirty="0">
                  <a:ln>
                    <a:noFill/>
                  </a:ln>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effectLst/>
                  <a:latin typeface="Arial" panose="020B0604020202020204" pitchFamily="34" charset="0"/>
                  <a:cs typeface="Arial" panose="020B0604020202020204" pitchFamily="34" charset="0"/>
                </a:rPr>
                <a:t> on left connect to it</a:t>
              </a:r>
            </a:p>
          </p:txBody>
        </p:sp>
      </p:grpSp>
    </p:spTree>
    <p:extLst>
      <p:ext uri="{BB962C8B-B14F-4D97-AF65-F5344CB8AC3E}">
        <p14:creationId xmlns:p14="http://schemas.microsoft.com/office/powerpoint/2010/main" val="48941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E967-E115-3DDD-6382-06BC7890DA5A}"/>
              </a:ext>
            </a:extLst>
          </p:cNvPr>
          <p:cNvSpPr>
            <a:spLocks noGrp="1"/>
          </p:cNvSpPr>
          <p:nvPr>
            <p:ph type="title"/>
          </p:nvPr>
        </p:nvSpPr>
        <p:spPr/>
        <p:txBody>
          <a:bodyPr/>
          <a:lstStyle/>
          <a:p>
            <a:r>
              <a:rPr lang="en-US" dirty="0"/>
              <a:t>Example (cont’d)</a:t>
            </a:r>
          </a:p>
        </p:txBody>
      </p:sp>
      <p:grpSp>
        <p:nvGrpSpPr>
          <p:cNvPr id="83" name="Group 82">
            <a:extLst>
              <a:ext uri="{FF2B5EF4-FFF2-40B4-BE49-F238E27FC236}">
                <a16:creationId xmlns:a16="http://schemas.microsoft.com/office/drawing/2014/main" id="{1C1AC094-B83A-038B-F4DD-C2BF70D5CC14}"/>
              </a:ext>
            </a:extLst>
          </p:cNvPr>
          <p:cNvGrpSpPr/>
          <p:nvPr/>
        </p:nvGrpSpPr>
        <p:grpSpPr>
          <a:xfrm>
            <a:off x="838200" y="1696170"/>
            <a:ext cx="10526364" cy="4212203"/>
            <a:chOff x="301577" y="954316"/>
            <a:chExt cx="8759873" cy="3505329"/>
          </a:xfrm>
        </p:grpSpPr>
        <p:grpSp>
          <p:nvGrpSpPr>
            <p:cNvPr id="4" name="Group 3">
              <a:extLst>
                <a:ext uri="{FF2B5EF4-FFF2-40B4-BE49-F238E27FC236}">
                  <a16:creationId xmlns:a16="http://schemas.microsoft.com/office/drawing/2014/main" id="{9BE1AAE7-3301-827D-A1EB-F6779585C99E}"/>
                </a:ext>
              </a:extLst>
            </p:cNvPr>
            <p:cNvGrpSpPr/>
            <p:nvPr/>
          </p:nvGrpSpPr>
          <p:grpSpPr>
            <a:xfrm>
              <a:off x="2863850" y="1005116"/>
              <a:ext cx="2444750" cy="3441829"/>
              <a:chOff x="2863850" y="1005116"/>
              <a:chExt cx="2444750" cy="3441829"/>
            </a:xfrm>
          </p:grpSpPr>
          <p:sp>
            <p:nvSpPr>
              <p:cNvPr id="5" name="TextBox 4">
                <a:extLst>
                  <a:ext uri="{FF2B5EF4-FFF2-40B4-BE49-F238E27FC236}">
                    <a16:creationId xmlns:a16="http://schemas.microsoft.com/office/drawing/2014/main" id="{0E929B84-6D43-5FDA-1938-DF9FE6F1A48F}"/>
                  </a:ext>
                </a:extLst>
              </p:cNvPr>
              <p:cNvSpPr txBox="1"/>
              <p:nvPr/>
            </p:nvSpPr>
            <p:spPr>
              <a:xfrm>
                <a:off x="2863850" y="3448050"/>
                <a:ext cx="2362769"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8. Propagate gates/pads</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next,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6" name="Rectangle 7">
                <a:extLst>
                  <a:ext uri="{FF2B5EF4-FFF2-40B4-BE49-F238E27FC236}">
                    <a16:creationId xmlns:a16="http://schemas.microsoft.com/office/drawing/2014/main" id="{971D16A8-A4C1-A938-0D11-564DED6A012A}"/>
                  </a:ext>
                </a:extLst>
              </p:cNvPr>
              <p:cNvSpPr>
                <a:spLocks noChangeArrowheads="1"/>
              </p:cNvSpPr>
              <p:nvPr/>
            </p:nvSpPr>
            <p:spPr bwMode="auto">
              <a:xfrm>
                <a:off x="4103688" y="11191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FF020C8-C5EF-1A27-83D1-4C29E94A13FF}"/>
                  </a:ext>
                </a:extLst>
              </p:cNvPr>
              <p:cNvCxnSpPr/>
              <p:nvPr/>
            </p:nvCxnSpPr>
            <p:spPr bwMode="auto">
              <a:xfrm>
                <a:off x="4128294" y="11318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8" name="Rectangle 8">
                <a:extLst>
                  <a:ext uri="{FF2B5EF4-FFF2-40B4-BE49-F238E27FC236}">
                    <a16:creationId xmlns:a16="http://schemas.microsoft.com/office/drawing/2014/main" id="{D0D9C907-4C94-D113-0FA2-5904AA7B33AA}"/>
                  </a:ext>
                </a:extLst>
              </p:cNvPr>
              <p:cNvSpPr>
                <a:spLocks noChangeArrowheads="1"/>
              </p:cNvSpPr>
              <p:nvPr/>
            </p:nvSpPr>
            <p:spPr bwMode="auto">
              <a:xfrm>
                <a:off x="3071813" y="11318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6D4EAA-23FA-A8B5-D5C0-4A0471891A66}"/>
                  </a:ext>
                </a:extLst>
              </p:cNvPr>
              <p:cNvSpPr/>
              <p:nvPr/>
            </p:nvSpPr>
            <p:spPr bwMode="auto">
              <a:xfrm>
                <a:off x="2949527" y="10051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AED21905-FE43-668D-812B-1207200003CC}"/>
                  </a:ext>
                </a:extLst>
              </p:cNvPr>
              <p:cNvSpPr/>
              <p:nvPr/>
            </p:nvSpPr>
            <p:spPr bwMode="auto">
              <a:xfrm>
                <a:off x="4994227" y="186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C660D0B4-9030-B8C8-6C51-05A07900EF0F}"/>
                  </a:ext>
                </a:extLst>
              </p:cNvPr>
              <p:cNvSpPr/>
              <p:nvPr/>
            </p:nvSpPr>
            <p:spPr bwMode="auto">
              <a:xfrm>
                <a:off x="3527377" y="29736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Oval 10">
                <a:extLst>
                  <a:ext uri="{FF2B5EF4-FFF2-40B4-BE49-F238E27FC236}">
                    <a16:creationId xmlns:a16="http://schemas.microsoft.com/office/drawing/2014/main" id="{98D0302A-D318-9E44-3119-24BA621259B4}"/>
                  </a:ext>
                </a:extLst>
              </p:cNvPr>
              <p:cNvSpPr>
                <a:spLocks noChangeArrowheads="1"/>
              </p:cNvSpPr>
              <p:nvPr/>
            </p:nvSpPr>
            <p:spPr bwMode="auto">
              <a:xfrm>
                <a:off x="4473575" y="166846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4D290645-2BBC-CDED-B7D1-0570D7697A60}"/>
                  </a:ext>
                </a:extLst>
              </p:cNvPr>
              <p:cNvSpPr txBox="1"/>
              <p:nvPr/>
            </p:nvSpPr>
            <p:spPr>
              <a:xfrm>
                <a:off x="3251200" y="10668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4" name="Rectangle 13">
                <a:extLst>
                  <a:ext uri="{FF2B5EF4-FFF2-40B4-BE49-F238E27FC236}">
                    <a16:creationId xmlns:a16="http://schemas.microsoft.com/office/drawing/2014/main" id="{CBA1C4B7-3FBF-0007-A8AF-530F220E3B03}"/>
                  </a:ext>
                </a:extLst>
              </p:cNvPr>
              <p:cNvSpPr/>
              <p:nvPr/>
            </p:nvSpPr>
            <p:spPr bwMode="auto">
              <a:xfrm>
                <a:off x="4016327" y="305616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cxnSp>
            <p:nvCxnSpPr>
              <p:cNvPr id="15" name="Straight Arrow Connector 14">
                <a:extLst>
                  <a:ext uri="{FF2B5EF4-FFF2-40B4-BE49-F238E27FC236}">
                    <a16:creationId xmlns:a16="http://schemas.microsoft.com/office/drawing/2014/main" id="{B2626046-A540-8CE1-86D5-A99F9E32F1EC}"/>
                  </a:ext>
                </a:extLst>
              </p:cNvPr>
              <p:cNvCxnSpPr/>
              <p:nvPr/>
            </p:nvCxnSpPr>
            <p:spPr bwMode="auto">
              <a:xfrm>
                <a:off x="3848100" y="318770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6" name="Rectangle 15">
                <a:extLst>
                  <a:ext uri="{FF2B5EF4-FFF2-40B4-BE49-F238E27FC236}">
                    <a16:creationId xmlns:a16="http://schemas.microsoft.com/office/drawing/2014/main" id="{3240F17C-72A1-5F42-D93E-11C5AB764D7C}"/>
                  </a:ext>
                </a:extLst>
              </p:cNvPr>
              <p:cNvSpPr/>
              <p:nvPr/>
            </p:nvSpPr>
            <p:spPr bwMode="auto">
              <a:xfrm>
                <a:off x="4016327" y="2256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cxnSp>
            <p:nvCxnSpPr>
              <p:cNvPr id="17" name="Straight Arrow Connector 16">
                <a:extLst>
                  <a:ext uri="{FF2B5EF4-FFF2-40B4-BE49-F238E27FC236}">
                    <a16:creationId xmlns:a16="http://schemas.microsoft.com/office/drawing/2014/main" id="{086A7339-41F0-32E0-9EC1-B3F0C1E3B204}"/>
                  </a:ext>
                </a:extLst>
              </p:cNvPr>
              <p:cNvCxnSpPr/>
              <p:nvPr/>
            </p:nvCxnSpPr>
            <p:spPr bwMode="auto">
              <a:xfrm>
                <a:off x="3803650" y="18859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8" name="Rectangle 17">
                <a:extLst>
                  <a:ext uri="{FF2B5EF4-FFF2-40B4-BE49-F238E27FC236}">
                    <a16:creationId xmlns:a16="http://schemas.microsoft.com/office/drawing/2014/main" id="{BF0E51F2-233A-239B-2B86-5E4723C31C06}"/>
                  </a:ext>
                </a:extLst>
              </p:cNvPr>
              <p:cNvSpPr/>
              <p:nvPr/>
            </p:nvSpPr>
            <p:spPr bwMode="auto">
              <a:xfrm>
                <a:off x="4016327" y="1786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19" name="Oval 10">
                <a:extLst>
                  <a:ext uri="{FF2B5EF4-FFF2-40B4-BE49-F238E27FC236}">
                    <a16:creationId xmlns:a16="http://schemas.microsoft.com/office/drawing/2014/main" id="{8CD54422-BC51-8368-7B8C-8D88A9D49836}"/>
                  </a:ext>
                </a:extLst>
              </p:cNvPr>
              <p:cNvSpPr>
                <a:spLocks noChangeArrowheads="1"/>
              </p:cNvSpPr>
              <p:nvPr/>
            </p:nvSpPr>
            <p:spPr bwMode="auto">
              <a:xfrm>
                <a:off x="4479925" y="230981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3</a:t>
                </a:r>
              </a:p>
            </p:txBody>
          </p:sp>
          <p:sp>
            <p:nvSpPr>
              <p:cNvPr id="20" name="Line 11">
                <a:extLst>
                  <a:ext uri="{FF2B5EF4-FFF2-40B4-BE49-F238E27FC236}">
                    <a16:creationId xmlns:a16="http://schemas.microsoft.com/office/drawing/2014/main" id="{309F67F3-2BCF-9211-C59B-99303748A61F}"/>
                  </a:ext>
                </a:extLst>
              </p:cNvPr>
              <p:cNvSpPr>
                <a:spLocks noChangeShapeType="1"/>
              </p:cNvSpPr>
              <p:nvPr/>
            </p:nvSpPr>
            <p:spPr bwMode="auto">
              <a:xfrm>
                <a:off x="3251201" y="13081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Oval 9">
                <a:extLst>
                  <a:ext uri="{FF2B5EF4-FFF2-40B4-BE49-F238E27FC236}">
                    <a16:creationId xmlns:a16="http://schemas.microsoft.com/office/drawing/2014/main" id="{695ABC9E-0B97-9122-52C3-23E9CA6AE163}"/>
                  </a:ext>
                </a:extLst>
              </p:cNvPr>
              <p:cNvSpPr>
                <a:spLocks noChangeArrowheads="1"/>
              </p:cNvSpPr>
              <p:nvPr/>
            </p:nvSpPr>
            <p:spPr bwMode="auto">
              <a:xfrm>
                <a:off x="3187700" y="1346200"/>
                <a:ext cx="363538" cy="347663"/>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1</a:t>
                </a:r>
              </a:p>
            </p:txBody>
          </p:sp>
          <p:sp>
            <p:nvSpPr>
              <p:cNvPr id="22" name="Oval 13">
                <a:extLst>
                  <a:ext uri="{FF2B5EF4-FFF2-40B4-BE49-F238E27FC236}">
                    <a16:creationId xmlns:a16="http://schemas.microsoft.com/office/drawing/2014/main" id="{4BC85111-25FC-EB22-E702-D61C09F0E885}"/>
                  </a:ext>
                </a:extLst>
              </p:cNvPr>
              <p:cNvSpPr>
                <a:spLocks noChangeArrowheads="1"/>
              </p:cNvSpPr>
              <p:nvPr/>
            </p:nvSpPr>
            <p:spPr bwMode="auto">
              <a:xfrm>
                <a:off x="3467100" y="17033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5</a:t>
                </a:r>
              </a:p>
            </p:txBody>
          </p:sp>
          <p:sp>
            <p:nvSpPr>
              <p:cNvPr id="23" name="Line 14">
                <a:extLst>
                  <a:ext uri="{FF2B5EF4-FFF2-40B4-BE49-F238E27FC236}">
                    <a16:creationId xmlns:a16="http://schemas.microsoft.com/office/drawing/2014/main" id="{BF83A31F-12C3-FA21-21B0-F93E8F3EBBD0}"/>
                  </a:ext>
                </a:extLst>
              </p:cNvPr>
              <p:cNvSpPr>
                <a:spLocks noChangeShapeType="1"/>
              </p:cNvSpPr>
              <p:nvPr/>
            </p:nvSpPr>
            <p:spPr bwMode="auto">
              <a:xfrm flipH="1" flipV="1">
                <a:off x="3663950" y="207645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Oval 13">
                <a:extLst>
                  <a:ext uri="{FF2B5EF4-FFF2-40B4-BE49-F238E27FC236}">
                    <a16:creationId xmlns:a16="http://schemas.microsoft.com/office/drawing/2014/main" id="{3AABAFC2-C8C5-9B33-C32C-1BDACB456F7F}"/>
                  </a:ext>
                </a:extLst>
              </p:cNvPr>
              <p:cNvSpPr>
                <a:spLocks noChangeArrowheads="1"/>
              </p:cNvSpPr>
              <p:nvPr/>
            </p:nvSpPr>
            <p:spPr bwMode="auto">
              <a:xfrm>
                <a:off x="3575050" y="21986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4</a:t>
                </a:r>
              </a:p>
            </p:txBody>
          </p:sp>
          <p:cxnSp>
            <p:nvCxnSpPr>
              <p:cNvPr id="25" name="Straight Arrow Connector 24">
                <a:extLst>
                  <a:ext uri="{FF2B5EF4-FFF2-40B4-BE49-F238E27FC236}">
                    <a16:creationId xmlns:a16="http://schemas.microsoft.com/office/drawing/2014/main" id="{1E83D0B1-74CF-A2AD-4563-B4597B2E8D5E}"/>
                  </a:ext>
                </a:extLst>
              </p:cNvPr>
              <p:cNvCxnSpPr/>
              <p:nvPr/>
            </p:nvCxnSpPr>
            <p:spPr bwMode="auto">
              <a:xfrm>
                <a:off x="3810000" y="23812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6" name="Rectangle 25">
                <a:extLst>
                  <a:ext uri="{FF2B5EF4-FFF2-40B4-BE49-F238E27FC236}">
                    <a16:creationId xmlns:a16="http://schemas.microsoft.com/office/drawing/2014/main" id="{AC2A2109-7262-0A86-2BE1-A33602C3E63F}"/>
                  </a:ext>
                </a:extLst>
              </p:cNvPr>
              <p:cNvSpPr/>
              <p:nvPr/>
            </p:nvSpPr>
            <p:spPr bwMode="auto">
              <a:xfrm>
                <a:off x="4011809" y="1414480"/>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cxnSp>
            <p:nvCxnSpPr>
              <p:cNvPr id="27" name="Straight Arrow Connector 26">
                <a:extLst>
                  <a:ext uri="{FF2B5EF4-FFF2-40B4-BE49-F238E27FC236}">
                    <a16:creationId xmlns:a16="http://schemas.microsoft.com/office/drawing/2014/main" id="{36CFD290-5383-A0F3-8890-FBA019C78C2B}"/>
                  </a:ext>
                </a:extLst>
              </p:cNvPr>
              <p:cNvCxnSpPr>
                <a:endCxn id="26" idx="1"/>
              </p:cNvCxnSpPr>
              <p:nvPr/>
            </p:nvCxnSpPr>
            <p:spPr bwMode="auto">
              <a:xfrm flipV="1">
                <a:off x="3535071" y="1524697"/>
                <a:ext cx="476738" cy="14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28" name="Rectangle 7">
              <a:extLst>
                <a:ext uri="{FF2B5EF4-FFF2-40B4-BE49-F238E27FC236}">
                  <a16:creationId xmlns:a16="http://schemas.microsoft.com/office/drawing/2014/main" id="{21CE5036-CB52-4198-920E-E7128327E127}"/>
                </a:ext>
              </a:extLst>
            </p:cNvPr>
            <p:cNvSpPr>
              <a:spLocks noChangeArrowheads="1"/>
            </p:cNvSpPr>
            <p:nvPr/>
          </p:nvSpPr>
          <p:spPr bwMode="auto">
            <a:xfrm>
              <a:off x="1455738" y="10683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8BA89B7-621D-FE01-8529-D218182289AE}"/>
                </a:ext>
              </a:extLst>
            </p:cNvPr>
            <p:cNvCxnSpPr/>
            <p:nvPr/>
          </p:nvCxnSpPr>
          <p:spPr bwMode="auto">
            <a:xfrm>
              <a:off x="1480344" y="10810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AF9D29C2-AE75-4107-0780-227BC26C13F3}"/>
                </a:ext>
              </a:extLst>
            </p:cNvPr>
            <p:cNvSpPr txBox="1"/>
            <p:nvPr/>
          </p:nvSpPr>
          <p:spPr>
            <a:xfrm>
              <a:off x="361950" y="3448050"/>
              <a:ext cx="1871860" cy="76838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7. Left side placed.</a:t>
              </a:r>
            </a:p>
            <a:p>
              <a:r>
                <a:rPr lang="en-US" sz="1800" dirty="0">
                  <a:latin typeface="Arial" panose="020B0604020202020204" pitchFamily="34" charset="0"/>
                  <a:cs typeface="Arial" panose="020B0604020202020204" pitchFamily="34" charset="0"/>
                </a:rPr>
                <a:t>Now, re-place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right-side gates.</a:t>
              </a:r>
            </a:p>
          </p:txBody>
        </p:sp>
        <p:sp>
          <p:nvSpPr>
            <p:cNvPr id="31" name="Rectangle 8">
              <a:extLst>
                <a:ext uri="{FF2B5EF4-FFF2-40B4-BE49-F238E27FC236}">
                  <a16:creationId xmlns:a16="http://schemas.microsoft.com/office/drawing/2014/main" id="{00FFAA77-E393-BBF4-9508-8535DDC5BF95}"/>
                </a:ext>
              </a:extLst>
            </p:cNvPr>
            <p:cNvSpPr>
              <a:spLocks noChangeArrowheads="1"/>
            </p:cNvSpPr>
            <p:nvPr/>
          </p:nvSpPr>
          <p:spPr bwMode="auto">
            <a:xfrm>
              <a:off x="423863" y="10810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0C4E9F4-29AC-A287-7BA7-0E2456481151}"/>
                </a:ext>
              </a:extLst>
            </p:cNvPr>
            <p:cNvSpPr/>
            <p:nvPr/>
          </p:nvSpPr>
          <p:spPr bwMode="auto">
            <a:xfrm>
              <a:off x="301577" y="9543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3" name="Rectangle 32">
              <a:extLst>
                <a:ext uri="{FF2B5EF4-FFF2-40B4-BE49-F238E27FC236}">
                  <a16:creationId xmlns:a16="http://schemas.microsoft.com/office/drawing/2014/main" id="{5F011377-0336-5056-E2E4-72EED2B657EC}"/>
                </a:ext>
              </a:extLst>
            </p:cNvPr>
            <p:cNvSpPr/>
            <p:nvPr/>
          </p:nvSpPr>
          <p:spPr bwMode="auto">
            <a:xfrm>
              <a:off x="2346277" y="1817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4" name="Rectangle 33">
              <a:extLst>
                <a:ext uri="{FF2B5EF4-FFF2-40B4-BE49-F238E27FC236}">
                  <a16:creationId xmlns:a16="http://schemas.microsoft.com/office/drawing/2014/main" id="{EDEBB2FA-128C-3041-D78B-38FF7486FC23}"/>
                </a:ext>
              </a:extLst>
            </p:cNvPr>
            <p:cNvSpPr/>
            <p:nvPr/>
          </p:nvSpPr>
          <p:spPr bwMode="auto">
            <a:xfrm>
              <a:off x="879427" y="2922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5" name="Oval 10">
              <a:extLst>
                <a:ext uri="{FF2B5EF4-FFF2-40B4-BE49-F238E27FC236}">
                  <a16:creationId xmlns:a16="http://schemas.microsoft.com/office/drawing/2014/main" id="{AA6BCD36-56EB-9256-16AD-031E3B227CF4}"/>
                </a:ext>
              </a:extLst>
            </p:cNvPr>
            <p:cNvSpPr>
              <a:spLocks noChangeArrowheads="1"/>
            </p:cNvSpPr>
            <p:nvPr/>
          </p:nvSpPr>
          <p:spPr bwMode="auto">
            <a:xfrm>
              <a:off x="1793875" y="17700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36" name="Line 11">
              <a:extLst>
                <a:ext uri="{FF2B5EF4-FFF2-40B4-BE49-F238E27FC236}">
                  <a16:creationId xmlns:a16="http://schemas.microsoft.com/office/drawing/2014/main" id="{DF8AB648-958C-A409-6060-E9ACDD983339}"/>
                </a:ext>
              </a:extLst>
            </p:cNvPr>
            <p:cNvSpPr>
              <a:spLocks noChangeShapeType="1"/>
            </p:cNvSpPr>
            <p:nvPr/>
          </p:nvSpPr>
          <p:spPr bwMode="auto">
            <a:xfrm>
              <a:off x="1200151" y="1822450"/>
              <a:ext cx="552450"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7" name="Oval 13">
              <a:extLst>
                <a:ext uri="{FF2B5EF4-FFF2-40B4-BE49-F238E27FC236}">
                  <a16:creationId xmlns:a16="http://schemas.microsoft.com/office/drawing/2014/main" id="{AB0FBDFA-DD41-4CE1-4961-85345FE82AFC}"/>
                </a:ext>
              </a:extLst>
            </p:cNvPr>
            <p:cNvSpPr>
              <a:spLocks noChangeArrowheads="1"/>
            </p:cNvSpPr>
            <p:nvPr/>
          </p:nvSpPr>
          <p:spPr bwMode="auto">
            <a:xfrm>
              <a:off x="1797050" y="2332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8" name="TextBox 37">
              <a:extLst>
                <a:ext uri="{FF2B5EF4-FFF2-40B4-BE49-F238E27FC236}">
                  <a16:creationId xmlns:a16="http://schemas.microsoft.com/office/drawing/2014/main" id="{A78A98FF-D502-81E7-FE4F-4E3D72B4FB16}"/>
                </a:ext>
              </a:extLst>
            </p:cNvPr>
            <p:cNvSpPr txBox="1"/>
            <p:nvPr/>
          </p:nvSpPr>
          <p:spPr>
            <a:xfrm>
              <a:off x="603250" y="1016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39" name="Line 11">
              <a:extLst>
                <a:ext uri="{FF2B5EF4-FFF2-40B4-BE49-F238E27FC236}">
                  <a16:creationId xmlns:a16="http://schemas.microsoft.com/office/drawing/2014/main" id="{C42FC2F1-2D9D-62E6-80F1-5412A7739547}"/>
                </a:ext>
              </a:extLst>
            </p:cNvPr>
            <p:cNvSpPr>
              <a:spLocks noChangeShapeType="1"/>
            </p:cNvSpPr>
            <p:nvPr/>
          </p:nvSpPr>
          <p:spPr bwMode="auto">
            <a:xfrm flipV="1">
              <a:off x="2159000" y="2000250"/>
              <a:ext cx="171449"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Line 11">
              <a:extLst>
                <a:ext uri="{FF2B5EF4-FFF2-40B4-BE49-F238E27FC236}">
                  <a16:creationId xmlns:a16="http://schemas.microsoft.com/office/drawing/2014/main" id="{3E04BD5A-0BD4-0B05-B1E4-11BD3F2530B8}"/>
                </a:ext>
              </a:extLst>
            </p:cNvPr>
            <p:cNvSpPr>
              <a:spLocks noChangeShapeType="1"/>
            </p:cNvSpPr>
            <p:nvPr/>
          </p:nvSpPr>
          <p:spPr bwMode="auto">
            <a:xfrm>
              <a:off x="857251" y="1435100"/>
              <a:ext cx="933450" cy="412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8CB67891-A0EA-ED85-7BB8-50713E24B231}"/>
                </a:ext>
              </a:extLst>
            </p:cNvPr>
            <p:cNvSpPr>
              <a:spLocks noChangeShapeType="1"/>
            </p:cNvSpPr>
            <p:nvPr/>
          </p:nvSpPr>
          <p:spPr bwMode="auto">
            <a:xfrm flipV="1">
              <a:off x="1181100" y="2546350"/>
              <a:ext cx="634999" cy="374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Line 11">
              <a:extLst>
                <a:ext uri="{FF2B5EF4-FFF2-40B4-BE49-F238E27FC236}">
                  <a16:creationId xmlns:a16="http://schemas.microsoft.com/office/drawing/2014/main" id="{EFCCFB44-0AE6-C0C0-BB86-DCF79FD62C53}"/>
                </a:ext>
              </a:extLst>
            </p:cNvPr>
            <p:cNvSpPr>
              <a:spLocks noChangeShapeType="1"/>
            </p:cNvSpPr>
            <p:nvPr/>
          </p:nvSpPr>
          <p:spPr bwMode="auto">
            <a:xfrm>
              <a:off x="609601" y="125095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9">
              <a:extLst>
                <a:ext uri="{FF2B5EF4-FFF2-40B4-BE49-F238E27FC236}">
                  <a16:creationId xmlns:a16="http://schemas.microsoft.com/office/drawing/2014/main" id="{E27F81B9-97D7-DA84-F1B7-D9D142475D0C}"/>
                </a:ext>
              </a:extLst>
            </p:cNvPr>
            <p:cNvSpPr>
              <a:spLocks noChangeArrowheads="1"/>
            </p:cNvSpPr>
            <p:nvPr/>
          </p:nvSpPr>
          <p:spPr bwMode="auto">
            <a:xfrm>
              <a:off x="546100" y="12890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4" name="Oval 13">
              <a:extLst>
                <a:ext uri="{FF2B5EF4-FFF2-40B4-BE49-F238E27FC236}">
                  <a16:creationId xmlns:a16="http://schemas.microsoft.com/office/drawing/2014/main" id="{BDB0817C-45BD-C365-15C9-ED99B30B0786}"/>
                </a:ext>
              </a:extLst>
            </p:cNvPr>
            <p:cNvSpPr>
              <a:spLocks noChangeArrowheads="1"/>
            </p:cNvSpPr>
            <p:nvPr/>
          </p:nvSpPr>
          <p:spPr bwMode="auto">
            <a:xfrm>
              <a:off x="825500" y="1646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5" name="Line 14">
              <a:extLst>
                <a:ext uri="{FF2B5EF4-FFF2-40B4-BE49-F238E27FC236}">
                  <a16:creationId xmlns:a16="http://schemas.microsoft.com/office/drawing/2014/main" id="{BD769932-75BE-8195-5F26-97FC883BEA94}"/>
                </a:ext>
              </a:extLst>
            </p:cNvPr>
            <p:cNvSpPr>
              <a:spLocks noChangeShapeType="1"/>
            </p:cNvSpPr>
            <p:nvPr/>
          </p:nvSpPr>
          <p:spPr bwMode="auto">
            <a:xfrm flipH="1" flipV="1">
              <a:off x="1022350" y="201930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Oval 13">
              <a:extLst>
                <a:ext uri="{FF2B5EF4-FFF2-40B4-BE49-F238E27FC236}">
                  <a16:creationId xmlns:a16="http://schemas.microsoft.com/office/drawing/2014/main" id="{C16F86A3-9D2A-3D08-EE3F-8FF0E22AF219}"/>
                </a:ext>
              </a:extLst>
            </p:cNvPr>
            <p:cNvSpPr>
              <a:spLocks noChangeArrowheads="1"/>
            </p:cNvSpPr>
            <p:nvPr/>
          </p:nvSpPr>
          <p:spPr bwMode="auto">
            <a:xfrm>
              <a:off x="93345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7" name="Line 14">
              <a:extLst>
                <a:ext uri="{FF2B5EF4-FFF2-40B4-BE49-F238E27FC236}">
                  <a16:creationId xmlns:a16="http://schemas.microsoft.com/office/drawing/2014/main" id="{DA4ED979-7EEE-A438-ABDB-4EBFAF18F896}"/>
                </a:ext>
              </a:extLst>
            </p:cNvPr>
            <p:cNvSpPr>
              <a:spLocks noChangeShapeType="1"/>
            </p:cNvSpPr>
            <p:nvPr/>
          </p:nvSpPr>
          <p:spPr bwMode="auto">
            <a:xfrm flipH="1" flipV="1">
              <a:off x="1301750" y="2330450"/>
              <a:ext cx="488950" cy="107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8" name="Line 14">
              <a:extLst>
                <a:ext uri="{FF2B5EF4-FFF2-40B4-BE49-F238E27FC236}">
                  <a16:creationId xmlns:a16="http://schemas.microsoft.com/office/drawing/2014/main" id="{0910220F-4347-9009-FFA6-27F2BB2736F9}"/>
                </a:ext>
              </a:extLst>
            </p:cNvPr>
            <p:cNvSpPr>
              <a:spLocks noChangeShapeType="1"/>
            </p:cNvSpPr>
            <p:nvPr/>
          </p:nvSpPr>
          <p:spPr bwMode="auto">
            <a:xfrm flipH="1">
              <a:off x="1968500" y="2120900"/>
              <a:ext cx="12700" cy="215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3721C631-6DC9-34C4-1AB1-439549347851}"/>
                </a:ext>
              </a:extLst>
            </p:cNvPr>
            <p:cNvGrpSpPr/>
            <p:nvPr/>
          </p:nvGrpSpPr>
          <p:grpSpPr>
            <a:xfrm>
              <a:off x="5689600" y="1110837"/>
              <a:ext cx="1562373" cy="3348808"/>
              <a:chOff x="5689600" y="1110837"/>
              <a:chExt cx="1562373" cy="3348808"/>
            </a:xfrm>
          </p:grpSpPr>
          <p:sp>
            <p:nvSpPr>
              <p:cNvPr id="50" name="TextBox 49">
                <a:extLst>
                  <a:ext uri="{FF2B5EF4-FFF2-40B4-BE49-F238E27FC236}">
                    <a16:creationId xmlns:a16="http://schemas.microsoft.com/office/drawing/2014/main" id="{ED4C8A79-7A38-453E-C156-82BB97E4ECB6}"/>
                  </a:ext>
                </a:extLst>
              </p:cNvPr>
              <p:cNvSpPr txBox="1"/>
              <p:nvPr/>
            </p:nvSpPr>
            <p:spPr>
              <a:xfrm>
                <a:off x="5689600" y="3460750"/>
                <a:ext cx="1562373"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9. 3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51" name="Rectangle 7">
                <a:extLst>
                  <a:ext uri="{FF2B5EF4-FFF2-40B4-BE49-F238E27FC236}">
                    <a16:creationId xmlns:a16="http://schemas.microsoft.com/office/drawing/2014/main" id="{2A5465A8-ED25-B28E-7A61-B123B575CDC5}"/>
                  </a:ext>
                </a:extLst>
              </p:cNvPr>
              <p:cNvSpPr>
                <a:spLocks noChangeArrowheads="1"/>
              </p:cNvSpPr>
              <p:nvPr/>
            </p:nvSpPr>
            <p:spPr bwMode="auto">
              <a:xfrm>
                <a:off x="5940171" y="1110837"/>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2" name="Rectangle 8">
                <a:extLst>
                  <a:ext uri="{FF2B5EF4-FFF2-40B4-BE49-F238E27FC236}">
                    <a16:creationId xmlns:a16="http://schemas.microsoft.com/office/drawing/2014/main" id="{45E7C234-825E-7475-A9A5-7EA606538D8B}"/>
                  </a:ext>
                </a:extLst>
              </p:cNvPr>
              <p:cNvSpPr>
                <a:spLocks noChangeArrowheads="1"/>
              </p:cNvSpPr>
              <p:nvPr/>
            </p:nvSpPr>
            <p:spPr bwMode="auto">
              <a:xfrm>
                <a:off x="5935663" y="11255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Line 11">
                <a:extLst>
                  <a:ext uri="{FF2B5EF4-FFF2-40B4-BE49-F238E27FC236}">
                    <a16:creationId xmlns:a16="http://schemas.microsoft.com/office/drawing/2014/main" id="{059ACC1E-7477-8BD6-A5F7-1D3ADB929CF1}"/>
                  </a:ext>
                </a:extLst>
              </p:cNvPr>
              <p:cNvSpPr>
                <a:spLocks noChangeShapeType="1"/>
              </p:cNvSpPr>
              <p:nvPr/>
            </p:nvSpPr>
            <p:spPr bwMode="auto">
              <a:xfrm>
                <a:off x="6076951" y="1498600"/>
                <a:ext cx="260350" cy="16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4" name="Oval 13">
                <a:extLst>
                  <a:ext uri="{FF2B5EF4-FFF2-40B4-BE49-F238E27FC236}">
                    <a16:creationId xmlns:a16="http://schemas.microsoft.com/office/drawing/2014/main" id="{0DABB73A-2A79-29FA-BC3A-52DAE4634AF6}"/>
                  </a:ext>
                </a:extLst>
              </p:cNvPr>
              <p:cNvSpPr>
                <a:spLocks noChangeArrowheads="1"/>
              </p:cNvSpPr>
              <p:nvPr/>
            </p:nvSpPr>
            <p:spPr bwMode="auto">
              <a:xfrm>
                <a:off x="6324600" y="15700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55" name="Line 11">
                <a:extLst>
                  <a:ext uri="{FF2B5EF4-FFF2-40B4-BE49-F238E27FC236}">
                    <a16:creationId xmlns:a16="http://schemas.microsoft.com/office/drawing/2014/main" id="{A4C65A71-25DA-9658-9E5E-E77FA92B5F11}"/>
                  </a:ext>
                </a:extLst>
              </p:cNvPr>
              <p:cNvSpPr>
                <a:spLocks noChangeShapeType="1"/>
              </p:cNvSpPr>
              <p:nvPr/>
            </p:nvSpPr>
            <p:spPr bwMode="auto">
              <a:xfrm flipH="1" flipV="1">
                <a:off x="6680199" y="1797050"/>
                <a:ext cx="152399"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F2261DFD-F3EC-24E2-0E1F-2E4D7CC4E0CD}"/>
                  </a:ext>
                </a:extLst>
              </p:cNvPr>
              <p:cNvSpPr/>
              <p:nvPr/>
            </p:nvSpPr>
            <p:spPr bwMode="auto">
              <a:xfrm>
                <a:off x="6854777" y="18623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7" name="Rectangle 56">
                <a:extLst>
                  <a:ext uri="{FF2B5EF4-FFF2-40B4-BE49-F238E27FC236}">
                    <a16:creationId xmlns:a16="http://schemas.microsoft.com/office/drawing/2014/main" id="{F60C3E9B-CC0C-DC27-1296-040A004B4D71}"/>
                  </a:ext>
                </a:extLst>
              </p:cNvPr>
              <p:cNvSpPr/>
              <p:nvPr/>
            </p:nvSpPr>
            <p:spPr bwMode="auto">
              <a:xfrm>
                <a:off x="5826077" y="30752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8" name="Rectangle 57">
                <a:extLst>
                  <a:ext uri="{FF2B5EF4-FFF2-40B4-BE49-F238E27FC236}">
                    <a16:creationId xmlns:a16="http://schemas.microsoft.com/office/drawing/2014/main" id="{92CC0977-0C42-53B5-C5E6-0E6FBAE35335}"/>
                  </a:ext>
                </a:extLst>
              </p:cNvPr>
              <p:cNvSpPr/>
              <p:nvPr/>
            </p:nvSpPr>
            <p:spPr bwMode="auto">
              <a:xfrm>
                <a:off x="5826077" y="22052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9" name="Rectangle 58">
                <a:extLst>
                  <a:ext uri="{FF2B5EF4-FFF2-40B4-BE49-F238E27FC236}">
                    <a16:creationId xmlns:a16="http://schemas.microsoft.com/office/drawing/2014/main" id="{926DA3B8-22A2-80C6-4B15-86D1801DDAD7}"/>
                  </a:ext>
                </a:extLst>
              </p:cNvPr>
              <p:cNvSpPr/>
              <p:nvPr/>
            </p:nvSpPr>
            <p:spPr bwMode="auto">
              <a:xfrm>
                <a:off x="5838777" y="18052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60" name="Rectangle 59">
                <a:extLst>
                  <a:ext uri="{FF2B5EF4-FFF2-40B4-BE49-F238E27FC236}">
                    <a16:creationId xmlns:a16="http://schemas.microsoft.com/office/drawing/2014/main" id="{6D0DF8CA-5F64-64C1-7E09-9C79C16F04D7}"/>
                  </a:ext>
                </a:extLst>
              </p:cNvPr>
              <p:cNvSpPr/>
              <p:nvPr/>
            </p:nvSpPr>
            <p:spPr bwMode="auto">
              <a:xfrm>
                <a:off x="5819727" y="14178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61" name="Line 11">
                <a:extLst>
                  <a:ext uri="{FF2B5EF4-FFF2-40B4-BE49-F238E27FC236}">
                    <a16:creationId xmlns:a16="http://schemas.microsoft.com/office/drawing/2014/main" id="{51E0CBB9-6095-1E45-E21E-850CC70879C7}"/>
                  </a:ext>
                </a:extLst>
              </p:cNvPr>
              <p:cNvSpPr>
                <a:spLocks noChangeShapeType="1"/>
              </p:cNvSpPr>
              <p:nvPr/>
            </p:nvSpPr>
            <p:spPr bwMode="auto">
              <a:xfrm flipV="1">
                <a:off x="6096001" y="1765300"/>
                <a:ext cx="222249"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2" name="Line 11">
                <a:extLst>
                  <a:ext uri="{FF2B5EF4-FFF2-40B4-BE49-F238E27FC236}">
                    <a16:creationId xmlns:a16="http://schemas.microsoft.com/office/drawing/2014/main" id="{6DB2AA52-2930-E7DF-BBA9-42777C5E17AA}"/>
                  </a:ext>
                </a:extLst>
              </p:cNvPr>
              <p:cNvSpPr>
                <a:spLocks noChangeShapeType="1"/>
              </p:cNvSpPr>
              <p:nvPr/>
            </p:nvSpPr>
            <p:spPr bwMode="auto">
              <a:xfrm flipV="1">
                <a:off x="6051550" y="2406650"/>
                <a:ext cx="336549" cy="660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3" name="Oval 13">
                <a:extLst>
                  <a:ext uri="{FF2B5EF4-FFF2-40B4-BE49-F238E27FC236}">
                    <a16:creationId xmlns:a16="http://schemas.microsoft.com/office/drawing/2014/main" id="{7F94FEE3-86F4-9EE8-302F-32DA0AF2433E}"/>
                  </a:ext>
                </a:extLst>
              </p:cNvPr>
              <p:cNvSpPr>
                <a:spLocks noChangeArrowheads="1"/>
              </p:cNvSpPr>
              <p:nvPr/>
            </p:nvSpPr>
            <p:spPr bwMode="auto">
              <a:xfrm>
                <a:off x="6330950" y="21351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64" name="Line 11">
                <a:extLst>
                  <a:ext uri="{FF2B5EF4-FFF2-40B4-BE49-F238E27FC236}">
                    <a16:creationId xmlns:a16="http://schemas.microsoft.com/office/drawing/2014/main" id="{25DDDE3E-D155-C92E-E5EA-F4F49B3F1C53}"/>
                  </a:ext>
                </a:extLst>
              </p:cNvPr>
              <p:cNvSpPr>
                <a:spLocks noChangeShapeType="1"/>
              </p:cNvSpPr>
              <p:nvPr/>
            </p:nvSpPr>
            <p:spPr bwMode="auto">
              <a:xfrm flipV="1">
                <a:off x="6515099" y="1917700"/>
                <a:ext cx="190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5" name="Line 11">
                <a:extLst>
                  <a:ext uri="{FF2B5EF4-FFF2-40B4-BE49-F238E27FC236}">
                    <a16:creationId xmlns:a16="http://schemas.microsoft.com/office/drawing/2014/main" id="{2F65599F-32E4-27A7-5B73-5534BA8B82E2}"/>
                  </a:ext>
                </a:extLst>
              </p:cNvPr>
              <p:cNvSpPr>
                <a:spLocks noChangeShapeType="1"/>
              </p:cNvSpPr>
              <p:nvPr/>
            </p:nvSpPr>
            <p:spPr bwMode="auto">
              <a:xfrm flipV="1">
                <a:off x="6057901" y="2279650"/>
                <a:ext cx="285748" cy="50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EC4C9D1B-205C-61C6-9B3E-8E348964F1C7}"/>
                </a:ext>
              </a:extLst>
            </p:cNvPr>
            <p:cNvGrpSpPr/>
            <p:nvPr/>
          </p:nvGrpSpPr>
          <p:grpSpPr>
            <a:xfrm>
              <a:off x="7712027" y="1112838"/>
              <a:ext cx="1349423" cy="2879042"/>
              <a:chOff x="7712027" y="1112838"/>
              <a:chExt cx="1349423" cy="2879042"/>
            </a:xfrm>
          </p:grpSpPr>
          <p:sp>
            <p:nvSpPr>
              <p:cNvPr id="67" name="Rectangle 8">
                <a:extLst>
                  <a:ext uri="{FF2B5EF4-FFF2-40B4-BE49-F238E27FC236}">
                    <a16:creationId xmlns:a16="http://schemas.microsoft.com/office/drawing/2014/main" id="{71484247-9457-15A1-1820-2F2DDACADC5B}"/>
                  </a:ext>
                </a:extLst>
              </p:cNvPr>
              <p:cNvSpPr>
                <a:spLocks noChangeArrowheads="1"/>
              </p:cNvSpPr>
              <p:nvPr/>
            </p:nvSpPr>
            <p:spPr bwMode="auto">
              <a:xfrm>
                <a:off x="7827963" y="11128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1AFBD44F-C932-5756-2098-8196A5CA2D68}"/>
                  </a:ext>
                </a:extLst>
              </p:cNvPr>
              <p:cNvSpPr>
                <a:spLocks noChangeShapeType="1"/>
              </p:cNvSpPr>
              <p:nvPr/>
            </p:nvSpPr>
            <p:spPr bwMode="auto">
              <a:xfrm>
                <a:off x="7969251" y="1485900"/>
                <a:ext cx="412749" cy="539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9" name="Line 11">
                <a:extLst>
                  <a:ext uri="{FF2B5EF4-FFF2-40B4-BE49-F238E27FC236}">
                    <a16:creationId xmlns:a16="http://schemas.microsoft.com/office/drawing/2014/main" id="{A3413EF5-F383-EE48-12A3-ED662C44D16D}"/>
                  </a:ext>
                </a:extLst>
              </p:cNvPr>
              <p:cNvSpPr>
                <a:spLocks noChangeShapeType="1"/>
              </p:cNvSpPr>
              <p:nvPr/>
            </p:nvSpPr>
            <p:spPr bwMode="auto">
              <a:xfrm flipH="1">
                <a:off x="8464549" y="201295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B7D5D3E4-C96D-F5A2-97FA-97B5C4DB0D96}"/>
                  </a:ext>
                </a:extLst>
              </p:cNvPr>
              <p:cNvSpPr/>
              <p:nvPr/>
            </p:nvSpPr>
            <p:spPr bwMode="auto">
              <a:xfrm>
                <a:off x="8747077" y="184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71" name="Rectangle 70">
                <a:extLst>
                  <a:ext uri="{FF2B5EF4-FFF2-40B4-BE49-F238E27FC236}">
                    <a16:creationId xmlns:a16="http://schemas.microsoft.com/office/drawing/2014/main" id="{263B407D-22EC-51CD-64B7-32D5ABD7FDBE}"/>
                  </a:ext>
                </a:extLst>
              </p:cNvPr>
              <p:cNvSpPr/>
              <p:nvPr/>
            </p:nvSpPr>
            <p:spPr bwMode="auto">
              <a:xfrm>
                <a:off x="7718377" y="30625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72" name="Rectangle 71">
                <a:extLst>
                  <a:ext uri="{FF2B5EF4-FFF2-40B4-BE49-F238E27FC236}">
                    <a16:creationId xmlns:a16="http://schemas.microsoft.com/office/drawing/2014/main" id="{857CEFDE-2AEF-E4AB-4CBD-9A41195FC84F}"/>
                  </a:ext>
                </a:extLst>
              </p:cNvPr>
              <p:cNvSpPr/>
              <p:nvPr/>
            </p:nvSpPr>
            <p:spPr bwMode="auto">
              <a:xfrm>
                <a:off x="7718377" y="2192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73" name="Rectangle 72">
                <a:extLst>
                  <a:ext uri="{FF2B5EF4-FFF2-40B4-BE49-F238E27FC236}">
                    <a16:creationId xmlns:a16="http://schemas.microsoft.com/office/drawing/2014/main" id="{D76FADEB-FBDC-B818-83BA-FB64E085440D}"/>
                  </a:ext>
                </a:extLst>
              </p:cNvPr>
              <p:cNvSpPr/>
              <p:nvPr/>
            </p:nvSpPr>
            <p:spPr bwMode="auto">
              <a:xfrm>
                <a:off x="7731077" y="17925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74" name="Rectangle 73">
                <a:extLst>
                  <a:ext uri="{FF2B5EF4-FFF2-40B4-BE49-F238E27FC236}">
                    <a16:creationId xmlns:a16="http://schemas.microsoft.com/office/drawing/2014/main" id="{7EB8FB73-B4D2-E90F-6A92-31A7EB5D1222}"/>
                  </a:ext>
                </a:extLst>
              </p:cNvPr>
              <p:cNvSpPr/>
              <p:nvPr/>
            </p:nvSpPr>
            <p:spPr bwMode="auto">
              <a:xfrm>
                <a:off x="7712027" y="1405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75" name="Line 11">
                <a:extLst>
                  <a:ext uri="{FF2B5EF4-FFF2-40B4-BE49-F238E27FC236}">
                    <a16:creationId xmlns:a16="http://schemas.microsoft.com/office/drawing/2014/main" id="{CCEF46F2-1FC2-6049-8422-C23BB29C0AD1}"/>
                  </a:ext>
                </a:extLst>
              </p:cNvPr>
              <p:cNvSpPr>
                <a:spLocks noChangeShapeType="1"/>
              </p:cNvSpPr>
              <p:nvPr/>
            </p:nvSpPr>
            <p:spPr bwMode="auto">
              <a:xfrm>
                <a:off x="7988300" y="1879601"/>
                <a:ext cx="311150"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348E95E-F21E-539B-5986-0FEC88D5202C}"/>
                  </a:ext>
                </a:extLst>
              </p:cNvPr>
              <p:cNvSpPr txBox="1"/>
              <p:nvPr/>
            </p:nvSpPr>
            <p:spPr>
              <a:xfrm>
                <a:off x="7750522" y="3454014"/>
                <a:ext cx="1118687" cy="537866"/>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10. 3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a:t>
                </a:r>
                <a:br>
                  <a:rPr lang="en-US" sz="1800" b="1" dirty="0">
                    <a:solidFill>
                      <a:srgbClr val="0B4B8E"/>
                    </a:solidFill>
                    <a:latin typeface="Arial" panose="020B0604020202020204" pitchFamily="34" charset="0"/>
                    <a:cs typeface="Arial" panose="020B0604020202020204" pitchFamily="34" charset="0"/>
                  </a:rPr>
                </a:br>
                <a:r>
                  <a:rPr lang="en-US" sz="1800" b="1" dirty="0">
                    <a:solidFill>
                      <a:srgbClr val="0B4B8E"/>
                    </a:solidFill>
                    <a:latin typeface="Arial" panose="020B0604020202020204" pitchFamily="34" charset="0"/>
                    <a:cs typeface="Arial" panose="020B0604020202020204" pitchFamily="34" charset="0"/>
                  </a:rPr>
                  <a:t>solve</a:t>
                </a:r>
              </a:p>
            </p:txBody>
          </p:sp>
          <p:sp>
            <p:nvSpPr>
              <p:cNvPr id="77" name="TextBox 76">
                <a:extLst>
                  <a:ext uri="{FF2B5EF4-FFF2-40B4-BE49-F238E27FC236}">
                    <a16:creationId xmlns:a16="http://schemas.microsoft.com/office/drawing/2014/main" id="{377AB21E-F211-83DA-6BB7-FCDD8A4DD1B1}"/>
                  </a:ext>
                </a:extLst>
              </p:cNvPr>
              <p:cNvSpPr txBox="1"/>
              <p:nvPr/>
            </p:nvSpPr>
            <p:spPr>
              <a:xfrm>
                <a:off x="7988300" y="1143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78" name="Oval 13">
                <a:extLst>
                  <a:ext uri="{FF2B5EF4-FFF2-40B4-BE49-F238E27FC236}">
                    <a16:creationId xmlns:a16="http://schemas.microsoft.com/office/drawing/2014/main" id="{6365BEB3-5967-C11C-C601-C5FDDB061490}"/>
                  </a:ext>
                </a:extLst>
              </p:cNvPr>
              <p:cNvSpPr>
                <a:spLocks noChangeArrowheads="1"/>
              </p:cNvSpPr>
              <p:nvPr/>
            </p:nvSpPr>
            <p:spPr bwMode="auto">
              <a:xfrm>
                <a:off x="8292523" y="20181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79" name="Line 11">
                <a:extLst>
                  <a:ext uri="{FF2B5EF4-FFF2-40B4-BE49-F238E27FC236}">
                    <a16:creationId xmlns:a16="http://schemas.microsoft.com/office/drawing/2014/main" id="{3221B339-59F3-7D27-7BD9-79CC2A6BDA10}"/>
                  </a:ext>
                </a:extLst>
              </p:cNvPr>
              <p:cNvSpPr>
                <a:spLocks noChangeShapeType="1"/>
              </p:cNvSpPr>
              <p:nvPr/>
            </p:nvSpPr>
            <p:spPr bwMode="auto">
              <a:xfrm flipH="1">
                <a:off x="7950198" y="2311400"/>
                <a:ext cx="406401" cy="7493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0" name="Oval 13">
                <a:extLst>
                  <a:ext uri="{FF2B5EF4-FFF2-40B4-BE49-F238E27FC236}">
                    <a16:creationId xmlns:a16="http://schemas.microsoft.com/office/drawing/2014/main" id="{7575CBC5-B824-288F-8EDE-7BFCBC989B4F}"/>
                  </a:ext>
                </a:extLst>
              </p:cNvPr>
              <p:cNvSpPr>
                <a:spLocks noChangeArrowheads="1"/>
              </p:cNvSpPr>
              <p:nvPr/>
            </p:nvSpPr>
            <p:spPr bwMode="auto">
              <a:xfrm>
                <a:off x="7981950" y="247808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81" name="Line 11">
                <a:extLst>
                  <a:ext uri="{FF2B5EF4-FFF2-40B4-BE49-F238E27FC236}">
                    <a16:creationId xmlns:a16="http://schemas.microsoft.com/office/drawing/2014/main" id="{05456F82-58D6-721A-E2EF-58A518051A8C}"/>
                  </a:ext>
                </a:extLst>
              </p:cNvPr>
              <p:cNvSpPr>
                <a:spLocks noChangeShapeType="1"/>
              </p:cNvSpPr>
              <p:nvPr/>
            </p:nvSpPr>
            <p:spPr bwMode="auto">
              <a:xfrm flipH="1" flipV="1">
                <a:off x="7969248" y="2317750"/>
                <a:ext cx="120652"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10477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26EE-6BCD-E2F4-1E89-522E96304633}"/>
              </a:ext>
            </a:extLst>
          </p:cNvPr>
          <p:cNvSpPr>
            <a:spLocks noGrp="1"/>
          </p:cNvSpPr>
          <p:nvPr>
            <p:ph type="title"/>
          </p:nvPr>
        </p:nvSpPr>
        <p:spPr/>
        <p:txBody>
          <a:bodyPr/>
          <a:lstStyle/>
          <a:p>
            <a:r>
              <a:rPr lang="en-US" dirty="0"/>
              <a:t>Example (cont’d)</a:t>
            </a:r>
          </a:p>
        </p:txBody>
      </p:sp>
      <p:grpSp>
        <p:nvGrpSpPr>
          <p:cNvPr id="70" name="Group 69">
            <a:extLst>
              <a:ext uri="{FF2B5EF4-FFF2-40B4-BE49-F238E27FC236}">
                <a16:creationId xmlns:a16="http://schemas.microsoft.com/office/drawing/2014/main" id="{129F843F-894E-49AF-AB44-0B6100CDAFEB}"/>
              </a:ext>
            </a:extLst>
          </p:cNvPr>
          <p:cNvGrpSpPr/>
          <p:nvPr/>
        </p:nvGrpSpPr>
        <p:grpSpPr>
          <a:xfrm>
            <a:off x="838200" y="388257"/>
            <a:ext cx="10523729" cy="5871028"/>
            <a:chOff x="225377" y="106280"/>
            <a:chExt cx="8270923" cy="4614222"/>
          </a:xfrm>
        </p:grpSpPr>
        <p:cxnSp>
          <p:nvCxnSpPr>
            <p:cNvPr id="4" name="Straight Connector 3">
              <a:extLst>
                <a:ext uri="{FF2B5EF4-FFF2-40B4-BE49-F238E27FC236}">
                  <a16:creationId xmlns:a16="http://schemas.microsoft.com/office/drawing/2014/main" id="{CE61A31D-EA0B-83AD-86A8-7B2A8D4BF9F5}"/>
                </a:ext>
              </a:extLst>
            </p:cNvPr>
            <p:cNvCxnSpPr/>
            <p:nvPr/>
          </p:nvCxnSpPr>
          <p:spPr bwMode="auto">
            <a:xfrm>
              <a:off x="1404144" y="1214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 name="Rectangle 8">
              <a:extLst>
                <a:ext uri="{FF2B5EF4-FFF2-40B4-BE49-F238E27FC236}">
                  <a16:creationId xmlns:a16="http://schemas.microsoft.com/office/drawing/2014/main" id="{F52BBCD8-C89A-93B2-57CA-D76E75287FC5}"/>
                </a:ext>
              </a:extLst>
            </p:cNvPr>
            <p:cNvSpPr>
              <a:spLocks noChangeArrowheads="1"/>
            </p:cNvSpPr>
            <p:nvPr/>
          </p:nvSpPr>
          <p:spPr bwMode="auto">
            <a:xfrm>
              <a:off x="347663" y="1214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16E1BD-6088-A48A-DF57-4203633B90D7}"/>
                </a:ext>
              </a:extLst>
            </p:cNvPr>
            <p:cNvSpPr/>
            <p:nvPr/>
          </p:nvSpPr>
          <p:spPr bwMode="auto">
            <a:xfrm>
              <a:off x="225377" y="1087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7" name="Rectangle 6">
              <a:extLst>
                <a:ext uri="{FF2B5EF4-FFF2-40B4-BE49-F238E27FC236}">
                  <a16:creationId xmlns:a16="http://schemas.microsoft.com/office/drawing/2014/main" id="{C4E8B6C3-5240-5B11-B620-C2A120AE179E}"/>
                </a:ext>
              </a:extLst>
            </p:cNvPr>
            <p:cNvSpPr/>
            <p:nvPr/>
          </p:nvSpPr>
          <p:spPr bwMode="auto">
            <a:xfrm>
              <a:off x="803227" y="3056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8" name="TextBox 7">
              <a:extLst>
                <a:ext uri="{FF2B5EF4-FFF2-40B4-BE49-F238E27FC236}">
                  <a16:creationId xmlns:a16="http://schemas.microsoft.com/office/drawing/2014/main" id="{E5709567-63BC-7AFD-F86E-3BECE3746002}"/>
                </a:ext>
              </a:extLst>
            </p:cNvPr>
            <p:cNvSpPr txBox="1"/>
            <p:nvPr/>
          </p:nvSpPr>
          <p:spPr>
            <a:xfrm>
              <a:off x="527050" y="114935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9" name="Rectangle 8">
              <a:extLst>
                <a:ext uri="{FF2B5EF4-FFF2-40B4-BE49-F238E27FC236}">
                  <a16:creationId xmlns:a16="http://schemas.microsoft.com/office/drawing/2014/main" id="{44B4E199-892F-53A3-C3D1-73BB7904A59E}"/>
                </a:ext>
              </a:extLst>
            </p:cNvPr>
            <p:cNvSpPr/>
            <p:nvPr/>
          </p:nvSpPr>
          <p:spPr bwMode="auto">
            <a:xfrm>
              <a:off x="2289127" y="19703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373FFC0-D708-1056-F591-5F73359C1BD7}"/>
                </a:ext>
              </a:extLst>
            </p:cNvPr>
            <p:cNvSpPr txBox="1"/>
            <p:nvPr/>
          </p:nvSpPr>
          <p:spPr>
            <a:xfrm>
              <a:off x="1498600" y="117475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1" name="TextBox 10">
              <a:extLst>
                <a:ext uri="{FF2B5EF4-FFF2-40B4-BE49-F238E27FC236}">
                  <a16:creationId xmlns:a16="http://schemas.microsoft.com/office/drawing/2014/main" id="{906B1CDE-A25C-5B53-223C-502AC8EE7633}"/>
                </a:ext>
              </a:extLst>
            </p:cNvPr>
            <p:cNvSpPr txBox="1"/>
            <p:nvPr/>
          </p:nvSpPr>
          <p:spPr>
            <a:xfrm>
              <a:off x="308322" y="3473064"/>
              <a:ext cx="1747663" cy="50797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Repeat: Horizontal</a:t>
              </a:r>
            </a:p>
            <a:p>
              <a:r>
                <a:rPr lang="en-US" sz="1800" b="1" dirty="0">
                  <a:solidFill>
                    <a:srgbClr val="0B4B8E"/>
                  </a:solidFill>
                  <a:latin typeface="Arial" panose="020B0604020202020204" pitchFamily="34" charset="0"/>
                  <a:cs typeface="Arial" panose="020B0604020202020204" pitchFamily="34" charset="0"/>
                </a:rPr>
                <a:t>partition on left</a:t>
              </a:r>
            </a:p>
          </p:txBody>
        </p:sp>
        <p:sp>
          <p:nvSpPr>
            <p:cNvPr id="12" name="Line 11">
              <a:extLst>
                <a:ext uri="{FF2B5EF4-FFF2-40B4-BE49-F238E27FC236}">
                  <a16:creationId xmlns:a16="http://schemas.microsoft.com/office/drawing/2014/main" id="{C1A79FFB-4F9C-EF7F-B0B4-CAAA09021D78}"/>
                </a:ext>
              </a:extLst>
            </p:cNvPr>
            <p:cNvSpPr>
              <a:spLocks noChangeShapeType="1"/>
            </p:cNvSpPr>
            <p:nvPr/>
          </p:nvSpPr>
          <p:spPr bwMode="auto">
            <a:xfrm>
              <a:off x="806451" y="15938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479AE7AD-3B01-8A39-C593-64CC2A8F1E2C}"/>
                </a:ext>
              </a:extLst>
            </p:cNvPr>
            <p:cNvSpPr>
              <a:spLocks noChangeShapeType="1"/>
            </p:cNvSpPr>
            <p:nvPr/>
          </p:nvSpPr>
          <p:spPr bwMode="auto">
            <a:xfrm flipH="1">
              <a:off x="2025649" y="21590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Line 11">
              <a:extLst>
                <a:ext uri="{FF2B5EF4-FFF2-40B4-BE49-F238E27FC236}">
                  <a16:creationId xmlns:a16="http://schemas.microsoft.com/office/drawing/2014/main" id="{53B6DA51-6445-28A5-0444-148BCFF86379}"/>
                </a:ext>
              </a:extLst>
            </p:cNvPr>
            <p:cNvSpPr>
              <a:spLocks noChangeShapeType="1"/>
            </p:cNvSpPr>
            <p:nvPr/>
          </p:nvSpPr>
          <p:spPr bwMode="auto">
            <a:xfrm>
              <a:off x="1073150" y="20129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F6F21983-5CF7-C8FB-9A09-824745AAAC87}"/>
                </a:ext>
              </a:extLst>
            </p:cNvPr>
            <p:cNvSpPr>
              <a:spLocks noChangeArrowheads="1"/>
            </p:cNvSpPr>
            <p:nvPr/>
          </p:nvSpPr>
          <p:spPr bwMode="auto">
            <a:xfrm>
              <a:off x="1853623" y="21642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16" name="Line 11">
              <a:extLst>
                <a:ext uri="{FF2B5EF4-FFF2-40B4-BE49-F238E27FC236}">
                  <a16:creationId xmlns:a16="http://schemas.microsoft.com/office/drawing/2014/main" id="{17F83836-5CB8-C4FF-8D16-CFFD0653BED7}"/>
                </a:ext>
              </a:extLst>
            </p:cNvPr>
            <p:cNvSpPr>
              <a:spLocks noChangeShapeType="1"/>
            </p:cNvSpPr>
            <p:nvPr/>
          </p:nvSpPr>
          <p:spPr bwMode="auto">
            <a:xfrm flipH="1">
              <a:off x="1816099" y="24574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Oval 13">
              <a:extLst>
                <a:ext uri="{FF2B5EF4-FFF2-40B4-BE49-F238E27FC236}">
                  <a16:creationId xmlns:a16="http://schemas.microsoft.com/office/drawing/2014/main" id="{C9C716E1-ACAC-E95D-ABA5-B71B8B142078}"/>
                </a:ext>
              </a:extLst>
            </p:cNvPr>
            <p:cNvSpPr>
              <a:spLocks noChangeArrowheads="1"/>
            </p:cNvSpPr>
            <p:nvPr/>
          </p:nvSpPr>
          <p:spPr bwMode="auto">
            <a:xfrm>
              <a:off x="1543050" y="26241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8" name="Line 11">
              <a:extLst>
                <a:ext uri="{FF2B5EF4-FFF2-40B4-BE49-F238E27FC236}">
                  <a16:creationId xmlns:a16="http://schemas.microsoft.com/office/drawing/2014/main" id="{FC17164E-930C-E374-DEB7-566ABDDB5555}"/>
                </a:ext>
              </a:extLst>
            </p:cNvPr>
            <p:cNvSpPr>
              <a:spLocks noChangeShapeType="1"/>
            </p:cNvSpPr>
            <p:nvPr/>
          </p:nvSpPr>
          <p:spPr bwMode="auto">
            <a:xfrm>
              <a:off x="527051" y="14097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Oval 9">
              <a:extLst>
                <a:ext uri="{FF2B5EF4-FFF2-40B4-BE49-F238E27FC236}">
                  <a16:creationId xmlns:a16="http://schemas.microsoft.com/office/drawing/2014/main" id="{A9D54209-6CD7-4BD2-0112-3CDCEBE2D778}"/>
                </a:ext>
              </a:extLst>
            </p:cNvPr>
            <p:cNvSpPr>
              <a:spLocks noChangeArrowheads="1"/>
            </p:cNvSpPr>
            <p:nvPr/>
          </p:nvSpPr>
          <p:spPr bwMode="auto">
            <a:xfrm>
              <a:off x="463550" y="14478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20" name="Oval 13">
              <a:extLst>
                <a:ext uri="{FF2B5EF4-FFF2-40B4-BE49-F238E27FC236}">
                  <a16:creationId xmlns:a16="http://schemas.microsoft.com/office/drawing/2014/main" id="{49663197-9947-5679-33FE-EEC4C0B7E200}"/>
                </a:ext>
              </a:extLst>
            </p:cNvPr>
            <p:cNvSpPr>
              <a:spLocks noChangeArrowheads="1"/>
            </p:cNvSpPr>
            <p:nvPr/>
          </p:nvSpPr>
          <p:spPr bwMode="auto">
            <a:xfrm>
              <a:off x="742950" y="18049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21" name="Line 14">
              <a:extLst>
                <a:ext uri="{FF2B5EF4-FFF2-40B4-BE49-F238E27FC236}">
                  <a16:creationId xmlns:a16="http://schemas.microsoft.com/office/drawing/2014/main" id="{D85F9E02-921F-6FEA-A8D8-0D0518CBFB97}"/>
                </a:ext>
              </a:extLst>
            </p:cNvPr>
            <p:cNvSpPr>
              <a:spLocks noChangeShapeType="1"/>
            </p:cNvSpPr>
            <p:nvPr/>
          </p:nvSpPr>
          <p:spPr bwMode="auto">
            <a:xfrm flipH="1" flipV="1">
              <a:off x="1181100" y="25717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Oval 13">
              <a:extLst>
                <a:ext uri="{FF2B5EF4-FFF2-40B4-BE49-F238E27FC236}">
                  <a16:creationId xmlns:a16="http://schemas.microsoft.com/office/drawing/2014/main" id="{857572CF-19BA-650B-A8CA-007EFF48E974}"/>
                </a:ext>
              </a:extLst>
            </p:cNvPr>
            <p:cNvSpPr>
              <a:spLocks noChangeArrowheads="1"/>
            </p:cNvSpPr>
            <p:nvPr/>
          </p:nvSpPr>
          <p:spPr bwMode="auto">
            <a:xfrm>
              <a:off x="850900" y="2300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23" name="Line 14">
              <a:extLst>
                <a:ext uri="{FF2B5EF4-FFF2-40B4-BE49-F238E27FC236}">
                  <a16:creationId xmlns:a16="http://schemas.microsoft.com/office/drawing/2014/main" id="{978DD8AE-A5C1-2749-6DB1-3BEE85D206AF}"/>
                </a:ext>
              </a:extLst>
            </p:cNvPr>
            <p:cNvSpPr>
              <a:spLocks noChangeShapeType="1"/>
            </p:cNvSpPr>
            <p:nvPr/>
          </p:nvSpPr>
          <p:spPr bwMode="auto">
            <a:xfrm flipH="1" flipV="1">
              <a:off x="977900" y="21463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Line 14">
              <a:extLst>
                <a:ext uri="{FF2B5EF4-FFF2-40B4-BE49-F238E27FC236}">
                  <a16:creationId xmlns:a16="http://schemas.microsoft.com/office/drawing/2014/main" id="{717FCFAA-013B-3CBD-E5E3-543401F2B31C}"/>
                </a:ext>
              </a:extLst>
            </p:cNvPr>
            <p:cNvSpPr>
              <a:spLocks noChangeShapeType="1"/>
            </p:cNvSpPr>
            <p:nvPr/>
          </p:nvSpPr>
          <p:spPr bwMode="auto">
            <a:xfrm flipH="1">
              <a:off x="1117600" y="28511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F6D3998-12AA-515D-4E98-05C808C28EC7}"/>
                </a:ext>
              </a:extLst>
            </p:cNvPr>
            <p:cNvGrpSpPr/>
            <p:nvPr/>
          </p:nvGrpSpPr>
          <p:grpSpPr>
            <a:xfrm>
              <a:off x="3070177" y="1151166"/>
              <a:ext cx="2387563" cy="3060271"/>
              <a:chOff x="3070177" y="1151166"/>
              <a:chExt cx="2387563" cy="3060271"/>
            </a:xfrm>
          </p:grpSpPr>
          <p:sp>
            <p:nvSpPr>
              <p:cNvPr id="26" name="Rectangle 7">
                <a:extLst>
                  <a:ext uri="{FF2B5EF4-FFF2-40B4-BE49-F238E27FC236}">
                    <a16:creationId xmlns:a16="http://schemas.microsoft.com/office/drawing/2014/main" id="{2BFBFD5B-7CF3-D554-5DF3-13B1CA5DFCFC}"/>
                  </a:ext>
                </a:extLst>
              </p:cNvPr>
              <p:cNvSpPr>
                <a:spLocks noChangeArrowheads="1"/>
              </p:cNvSpPr>
              <p:nvPr/>
            </p:nvSpPr>
            <p:spPr bwMode="auto">
              <a:xfrm>
                <a:off x="3206750" y="1295400"/>
                <a:ext cx="1033463" cy="95885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CF9266A-33C0-331C-71FE-E953931F921A}"/>
                  </a:ext>
                </a:extLst>
              </p:cNvPr>
              <p:cNvSpPr txBox="1"/>
              <p:nvPr/>
            </p:nvSpPr>
            <p:spPr>
              <a:xfrm>
                <a:off x="3165822" y="3485763"/>
                <a:ext cx="2291918" cy="725674"/>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Focus on top.</a:t>
                </a:r>
                <a:br>
                  <a:rPr lang="en-US" sz="1800" b="1" dirty="0">
                    <a:solidFill>
                      <a:srgbClr val="0B4B8E"/>
                    </a:solidFill>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Sort gates on </a:t>
                </a:r>
                <a:r>
                  <a:rPr lang="en-US" sz="1800" b="1" dirty="0">
                    <a:solidFill>
                      <a:srgbClr val="0B4B8E"/>
                    </a:solidFill>
                    <a:latin typeface="Arial" panose="020B0604020202020204" pitchFamily="34" charset="0"/>
                    <a:cs typeface="Arial" panose="020B0604020202020204" pitchFamily="34" charset="0"/>
                  </a:rPr>
                  <a:t>Y</a:t>
                </a:r>
              </a:p>
              <a:p>
                <a:r>
                  <a:rPr lang="en-US" sz="1800" dirty="0">
                    <a:latin typeface="Arial" panose="020B0604020202020204" pitchFamily="34" charset="0"/>
                    <a:cs typeface="Arial" panose="020B0604020202020204" pitchFamily="34" charset="0"/>
                  </a:rPr>
                  <a:t>Assign gates 1,5 to region.</a:t>
                </a:r>
              </a:p>
            </p:txBody>
          </p:sp>
          <p:cxnSp>
            <p:nvCxnSpPr>
              <p:cNvPr id="28" name="Straight Connector 27">
                <a:extLst>
                  <a:ext uri="{FF2B5EF4-FFF2-40B4-BE49-F238E27FC236}">
                    <a16:creationId xmlns:a16="http://schemas.microsoft.com/office/drawing/2014/main" id="{DDA9A862-DBBB-1C93-F47E-619B04492BF5}"/>
                  </a:ext>
                </a:extLst>
              </p:cNvPr>
              <p:cNvCxnSpPr/>
              <p:nvPr/>
            </p:nvCxnSpPr>
            <p:spPr bwMode="auto">
              <a:xfrm>
                <a:off x="4248944" y="12779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29" name="Rectangle 8">
                <a:extLst>
                  <a:ext uri="{FF2B5EF4-FFF2-40B4-BE49-F238E27FC236}">
                    <a16:creationId xmlns:a16="http://schemas.microsoft.com/office/drawing/2014/main" id="{73B92E76-CDE1-F4E8-B693-549EF03152D9}"/>
                  </a:ext>
                </a:extLst>
              </p:cNvPr>
              <p:cNvSpPr>
                <a:spLocks noChangeArrowheads="1"/>
              </p:cNvSpPr>
              <p:nvPr/>
            </p:nvSpPr>
            <p:spPr bwMode="auto">
              <a:xfrm>
                <a:off x="3192463" y="12779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63030898-D2F3-D7D8-9E09-62FD3DDF7233}"/>
                  </a:ext>
                </a:extLst>
              </p:cNvPr>
              <p:cNvSpPr/>
              <p:nvPr/>
            </p:nvSpPr>
            <p:spPr bwMode="auto">
              <a:xfrm>
                <a:off x="3070177" y="1151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1" name="Rectangle 30">
                <a:extLst>
                  <a:ext uri="{FF2B5EF4-FFF2-40B4-BE49-F238E27FC236}">
                    <a16:creationId xmlns:a16="http://schemas.microsoft.com/office/drawing/2014/main" id="{257BD9FF-FDF2-DE9F-19C7-E0591CB795B5}"/>
                  </a:ext>
                </a:extLst>
              </p:cNvPr>
              <p:cNvSpPr/>
              <p:nvPr/>
            </p:nvSpPr>
            <p:spPr bwMode="auto">
              <a:xfrm>
                <a:off x="3648027" y="311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2" name="Rectangle 31">
                <a:extLst>
                  <a:ext uri="{FF2B5EF4-FFF2-40B4-BE49-F238E27FC236}">
                    <a16:creationId xmlns:a16="http://schemas.microsoft.com/office/drawing/2014/main" id="{C0539CAC-14FE-FE54-5C96-BE12947BC07D}"/>
                  </a:ext>
                </a:extLst>
              </p:cNvPr>
              <p:cNvSpPr/>
              <p:nvPr/>
            </p:nvSpPr>
            <p:spPr bwMode="auto">
              <a:xfrm>
                <a:off x="5133927" y="2033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3" name="Line 11">
                <a:extLst>
                  <a:ext uri="{FF2B5EF4-FFF2-40B4-BE49-F238E27FC236}">
                    <a16:creationId xmlns:a16="http://schemas.microsoft.com/office/drawing/2014/main" id="{1F7A672A-E95E-13C7-FF09-40EDF67CA07F}"/>
                  </a:ext>
                </a:extLst>
              </p:cNvPr>
              <p:cNvSpPr>
                <a:spLocks noChangeShapeType="1"/>
              </p:cNvSpPr>
              <p:nvPr/>
            </p:nvSpPr>
            <p:spPr bwMode="auto">
              <a:xfrm>
                <a:off x="3651251" y="16573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4" name="Line 11">
                <a:extLst>
                  <a:ext uri="{FF2B5EF4-FFF2-40B4-BE49-F238E27FC236}">
                    <a16:creationId xmlns:a16="http://schemas.microsoft.com/office/drawing/2014/main" id="{0A5070A0-FA45-68A2-FCF9-04C7C28BFB85}"/>
                  </a:ext>
                </a:extLst>
              </p:cNvPr>
              <p:cNvSpPr>
                <a:spLocks noChangeShapeType="1"/>
              </p:cNvSpPr>
              <p:nvPr/>
            </p:nvSpPr>
            <p:spPr bwMode="auto">
              <a:xfrm flipH="1">
                <a:off x="4870449" y="22225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5" name="Line 11">
                <a:extLst>
                  <a:ext uri="{FF2B5EF4-FFF2-40B4-BE49-F238E27FC236}">
                    <a16:creationId xmlns:a16="http://schemas.microsoft.com/office/drawing/2014/main" id="{906F709A-EDC7-B4CF-4392-3F8DF1C31342}"/>
                  </a:ext>
                </a:extLst>
              </p:cNvPr>
              <p:cNvSpPr>
                <a:spLocks noChangeShapeType="1"/>
              </p:cNvSpPr>
              <p:nvPr/>
            </p:nvSpPr>
            <p:spPr bwMode="auto">
              <a:xfrm>
                <a:off x="3917950" y="20764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6" name="Oval 13">
                <a:extLst>
                  <a:ext uri="{FF2B5EF4-FFF2-40B4-BE49-F238E27FC236}">
                    <a16:creationId xmlns:a16="http://schemas.microsoft.com/office/drawing/2014/main" id="{6F086E3E-7146-BB9F-CC80-6516D6344C3F}"/>
                  </a:ext>
                </a:extLst>
              </p:cNvPr>
              <p:cNvSpPr>
                <a:spLocks noChangeArrowheads="1"/>
              </p:cNvSpPr>
              <p:nvPr/>
            </p:nvSpPr>
            <p:spPr bwMode="auto">
              <a:xfrm>
                <a:off x="4698423" y="22277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37" name="Line 11">
                <a:extLst>
                  <a:ext uri="{FF2B5EF4-FFF2-40B4-BE49-F238E27FC236}">
                    <a16:creationId xmlns:a16="http://schemas.microsoft.com/office/drawing/2014/main" id="{3DCF042A-A44F-AAD0-EC9A-ACFE1ABBE596}"/>
                  </a:ext>
                </a:extLst>
              </p:cNvPr>
              <p:cNvSpPr>
                <a:spLocks noChangeShapeType="1"/>
              </p:cNvSpPr>
              <p:nvPr/>
            </p:nvSpPr>
            <p:spPr bwMode="auto">
              <a:xfrm flipH="1">
                <a:off x="4660899" y="25209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8" name="Oval 13">
                <a:extLst>
                  <a:ext uri="{FF2B5EF4-FFF2-40B4-BE49-F238E27FC236}">
                    <a16:creationId xmlns:a16="http://schemas.microsoft.com/office/drawing/2014/main" id="{DD003AB5-9A9D-4B9F-37CC-6CBDE8175C69}"/>
                  </a:ext>
                </a:extLst>
              </p:cNvPr>
              <p:cNvSpPr>
                <a:spLocks noChangeArrowheads="1"/>
              </p:cNvSpPr>
              <p:nvPr/>
            </p:nvSpPr>
            <p:spPr bwMode="auto">
              <a:xfrm>
                <a:off x="4387850" y="26876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9" name="Line 11">
                <a:extLst>
                  <a:ext uri="{FF2B5EF4-FFF2-40B4-BE49-F238E27FC236}">
                    <a16:creationId xmlns:a16="http://schemas.microsoft.com/office/drawing/2014/main" id="{C4AED884-7EF7-FC43-1B95-C46561343CE7}"/>
                  </a:ext>
                </a:extLst>
              </p:cNvPr>
              <p:cNvSpPr>
                <a:spLocks noChangeShapeType="1"/>
              </p:cNvSpPr>
              <p:nvPr/>
            </p:nvSpPr>
            <p:spPr bwMode="auto">
              <a:xfrm>
                <a:off x="3371851" y="14732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Oval 9">
                <a:extLst>
                  <a:ext uri="{FF2B5EF4-FFF2-40B4-BE49-F238E27FC236}">
                    <a16:creationId xmlns:a16="http://schemas.microsoft.com/office/drawing/2014/main" id="{E9CF9368-60CF-DB51-FB3E-71E2294E01CD}"/>
                  </a:ext>
                </a:extLst>
              </p:cNvPr>
              <p:cNvSpPr>
                <a:spLocks noChangeArrowheads="1"/>
              </p:cNvSpPr>
              <p:nvPr/>
            </p:nvSpPr>
            <p:spPr bwMode="auto">
              <a:xfrm>
                <a:off x="3308350" y="15113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1" name="Oval 13">
                <a:extLst>
                  <a:ext uri="{FF2B5EF4-FFF2-40B4-BE49-F238E27FC236}">
                    <a16:creationId xmlns:a16="http://schemas.microsoft.com/office/drawing/2014/main" id="{3051BAD2-B189-D93C-DA2C-0E4C60583D30}"/>
                  </a:ext>
                </a:extLst>
              </p:cNvPr>
              <p:cNvSpPr>
                <a:spLocks noChangeArrowheads="1"/>
              </p:cNvSpPr>
              <p:nvPr/>
            </p:nvSpPr>
            <p:spPr bwMode="auto">
              <a:xfrm>
                <a:off x="3587750" y="1868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2" name="Line 14">
                <a:extLst>
                  <a:ext uri="{FF2B5EF4-FFF2-40B4-BE49-F238E27FC236}">
                    <a16:creationId xmlns:a16="http://schemas.microsoft.com/office/drawing/2014/main" id="{A1B4D230-B6BE-E400-9DB4-53BF0C39E500}"/>
                  </a:ext>
                </a:extLst>
              </p:cNvPr>
              <p:cNvSpPr>
                <a:spLocks noChangeShapeType="1"/>
              </p:cNvSpPr>
              <p:nvPr/>
            </p:nvSpPr>
            <p:spPr bwMode="auto">
              <a:xfrm flipH="1" flipV="1">
                <a:off x="4025900" y="26352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13">
                <a:extLst>
                  <a:ext uri="{FF2B5EF4-FFF2-40B4-BE49-F238E27FC236}">
                    <a16:creationId xmlns:a16="http://schemas.microsoft.com/office/drawing/2014/main" id="{650B5A42-1B33-4444-2726-3D732A2167E7}"/>
                  </a:ext>
                </a:extLst>
              </p:cNvPr>
              <p:cNvSpPr>
                <a:spLocks noChangeArrowheads="1"/>
              </p:cNvSpPr>
              <p:nvPr/>
            </p:nvSpPr>
            <p:spPr bwMode="auto">
              <a:xfrm>
                <a:off x="3695700" y="23637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4" name="Line 14">
                <a:extLst>
                  <a:ext uri="{FF2B5EF4-FFF2-40B4-BE49-F238E27FC236}">
                    <a16:creationId xmlns:a16="http://schemas.microsoft.com/office/drawing/2014/main" id="{2BA67DFF-82A9-25F5-3842-3B23691689CE}"/>
                  </a:ext>
                </a:extLst>
              </p:cNvPr>
              <p:cNvSpPr>
                <a:spLocks noChangeShapeType="1"/>
              </p:cNvSpPr>
              <p:nvPr/>
            </p:nvSpPr>
            <p:spPr bwMode="auto">
              <a:xfrm flipH="1" flipV="1">
                <a:off x="3822700" y="22098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D3500605-0C32-0E94-CC19-72240D188ABA}"/>
                  </a:ext>
                </a:extLst>
              </p:cNvPr>
              <p:cNvSpPr>
                <a:spLocks noChangeShapeType="1"/>
              </p:cNvSpPr>
              <p:nvPr/>
            </p:nvSpPr>
            <p:spPr bwMode="auto">
              <a:xfrm flipH="1">
                <a:off x="3962400" y="29146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E8661F27-A7E3-28DE-FD5C-A3A1C4E6D662}"/>
                  </a:ext>
                </a:extLst>
              </p:cNvPr>
              <p:cNvCxnSpPr/>
              <p:nvPr/>
            </p:nvCxnSpPr>
            <p:spPr bwMode="auto">
              <a:xfrm>
                <a:off x="3160713" y="22240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A4945212-A8BA-88A8-FAE6-8CBA4BA2CD2B}"/>
                </a:ext>
              </a:extLst>
            </p:cNvPr>
            <p:cNvGrpSpPr/>
            <p:nvPr/>
          </p:nvGrpSpPr>
          <p:grpSpPr>
            <a:xfrm>
              <a:off x="6118177" y="1170216"/>
              <a:ext cx="2378123" cy="2605817"/>
              <a:chOff x="6118177" y="1170216"/>
              <a:chExt cx="2378123" cy="2605817"/>
            </a:xfrm>
          </p:grpSpPr>
          <p:sp>
            <p:nvSpPr>
              <p:cNvPr id="48" name="Rectangle 7">
                <a:extLst>
                  <a:ext uri="{FF2B5EF4-FFF2-40B4-BE49-F238E27FC236}">
                    <a16:creationId xmlns:a16="http://schemas.microsoft.com/office/drawing/2014/main" id="{C4C4984D-70BA-C400-2436-71997B5D0277}"/>
                  </a:ext>
                </a:extLst>
              </p:cNvPr>
              <p:cNvSpPr>
                <a:spLocks noChangeArrowheads="1"/>
              </p:cNvSpPr>
              <p:nvPr/>
            </p:nvSpPr>
            <p:spPr bwMode="auto">
              <a:xfrm>
                <a:off x="6249988" y="2306638"/>
                <a:ext cx="1063625" cy="1014412"/>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29EBACAF-B7B4-7EBC-5AC6-8B0E9F548DFE}"/>
                  </a:ext>
                </a:extLst>
              </p:cNvPr>
              <p:cNvCxnSpPr/>
              <p:nvPr/>
            </p:nvCxnSpPr>
            <p:spPr bwMode="auto">
              <a:xfrm>
                <a:off x="7296944" y="12969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0" name="Rectangle 8">
                <a:extLst>
                  <a:ext uri="{FF2B5EF4-FFF2-40B4-BE49-F238E27FC236}">
                    <a16:creationId xmlns:a16="http://schemas.microsoft.com/office/drawing/2014/main" id="{C6C5DA59-516B-5F31-5DB0-CF7B04778BF8}"/>
                  </a:ext>
                </a:extLst>
              </p:cNvPr>
              <p:cNvSpPr>
                <a:spLocks noChangeArrowheads="1"/>
              </p:cNvSpPr>
              <p:nvPr/>
            </p:nvSpPr>
            <p:spPr bwMode="auto">
              <a:xfrm>
                <a:off x="6240463" y="12969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8E28AC5-260B-D814-78AA-A7EC585421FB}"/>
                  </a:ext>
                </a:extLst>
              </p:cNvPr>
              <p:cNvSpPr/>
              <p:nvPr/>
            </p:nvSpPr>
            <p:spPr bwMode="auto">
              <a:xfrm>
                <a:off x="6118177" y="1170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52" name="Rectangle 51">
                <a:extLst>
                  <a:ext uri="{FF2B5EF4-FFF2-40B4-BE49-F238E27FC236}">
                    <a16:creationId xmlns:a16="http://schemas.microsoft.com/office/drawing/2014/main" id="{27E8B8AB-4123-D28D-DDD4-9171C4143727}"/>
                  </a:ext>
                </a:extLst>
              </p:cNvPr>
              <p:cNvSpPr/>
              <p:nvPr/>
            </p:nvSpPr>
            <p:spPr bwMode="auto">
              <a:xfrm>
                <a:off x="6696027" y="313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3" name="Oval 13">
                <a:extLst>
                  <a:ext uri="{FF2B5EF4-FFF2-40B4-BE49-F238E27FC236}">
                    <a16:creationId xmlns:a16="http://schemas.microsoft.com/office/drawing/2014/main" id="{C26B050D-B67C-85CC-8090-019981B0EB4A}"/>
                  </a:ext>
                </a:extLst>
              </p:cNvPr>
              <p:cNvSpPr>
                <a:spLocks noChangeArrowheads="1"/>
              </p:cNvSpPr>
              <p:nvPr/>
            </p:nvSpPr>
            <p:spPr bwMode="auto">
              <a:xfrm>
                <a:off x="7473950" y="2713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54" name="Oval 9">
                <a:extLst>
                  <a:ext uri="{FF2B5EF4-FFF2-40B4-BE49-F238E27FC236}">
                    <a16:creationId xmlns:a16="http://schemas.microsoft.com/office/drawing/2014/main" id="{DE66444F-2EAA-F771-E2DD-EDA3C72EEB1D}"/>
                  </a:ext>
                </a:extLst>
              </p:cNvPr>
              <p:cNvSpPr>
                <a:spLocks noChangeArrowheads="1"/>
              </p:cNvSpPr>
              <p:nvPr/>
            </p:nvSpPr>
            <p:spPr bwMode="auto">
              <a:xfrm>
                <a:off x="6318250" y="15049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55" name="Oval 13">
                <a:extLst>
                  <a:ext uri="{FF2B5EF4-FFF2-40B4-BE49-F238E27FC236}">
                    <a16:creationId xmlns:a16="http://schemas.microsoft.com/office/drawing/2014/main" id="{B1E99504-FB33-989A-DE84-E257E2632915}"/>
                  </a:ext>
                </a:extLst>
              </p:cNvPr>
              <p:cNvSpPr>
                <a:spLocks noChangeArrowheads="1"/>
              </p:cNvSpPr>
              <p:nvPr/>
            </p:nvSpPr>
            <p:spPr bwMode="auto">
              <a:xfrm>
                <a:off x="6667500" y="19129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56" name="Oval 13">
                <a:extLst>
                  <a:ext uri="{FF2B5EF4-FFF2-40B4-BE49-F238E27FC236}">
                    <a16:creationId xmlns:a16="http://schemas.microsoft.com/office/drawing/2014/main" id="{75E1F41E-FF3C-490E-BB07-F04A62C03FB2}"/>
                  </a:ext>
                </a:extLst>
              </p:cNvPr>
              <p:cNvSpPr>
                <a:spLocks noChangeArrowheads="1"/>
              </p:cNvSpPr>
              <p:nvPr/>
            </p:nvSpPr>
            <p:spPr bwMode="auto">
              <a:xfrm>
                <a:off x="6654800" y="2414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57" name="Rectangle 56">
                <a:extLst>
                  <a:ext uri="{FF2B5EF4-FFF2-40B4-BE49-F238E27FC236}">
                    <a16:creationId xmlns:a16="http://schemas.microsoft.com/office/drawing/2014/main" id="{42092FB8-7AEA-A420-D877-AAE124641274}"/>
                  </a:ext>
                </a:extLst>
              </p:cNvPr>
              <p:cNvSpPr/>
              <p:nvPr/>
            </p:nvSpPr>
            <p:spPr bwMode="auto">
              <a:xfrm>
                <a:off x="8181927" y="20528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8" name="TextBox 57">
                <a:extLst>
                  <a:ext uri="{FF2B5EF4-FFF2-40B4-BE49-F238E27FC236}">
                    <a16:creationId xmlns:a16="http://schemas.microsoft.com/office/drawing/2014/main" id="{C92DB278-D67B-D9BB-EABC-196C7A415AEE}"/>
                  </a:ext>
                </a:extLst>
              </p:cNvPr>
              <p:cNvSpPr txBox="1"/>
              <p:nvPr/>
            </p:nvSpPr>
            <p:spPr>
              <a:xfrm>
                <a:off x="7391400" y="125730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59" name="Oval 13">
                <a:extLst>
                  <a:ext uri="{FF2B5EF4-FFF2-40B4-BE49-F238E27FC236}">
                    <a16:creationId xmlns:a16="http://schemas.microsoft.com/office/drawing/2014/main" id="{1127DE00-3985-6029-848F-5F28AD68674F}"/>
                  </a:ext>
                </a:extLst>
              </p:cNvPr>
              <p:cNvSpPr>
                <a:spLocks noChangeArrowheads="1"/>
              </p:cNvSpPr>
              <p:nvPr/>
            </p:nvSpPr>
            <p:spPr bwMode="auto">
              <a:xfrm>
                <a:off x="7765473" y="22594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60" name="Straight Connector 59">
                <a:extLst>
                  <a:ext uri="{FF2B5EF4-FFF2-40B4-BE49-F238E27FC236}">
                    <a16:creationId xmlns:a16="http://schemas.microsoft.com/office/drawing/2014/main" id="{0CC146D3-709D-1061-26D8-373E8359DB10}"/>
                  </a:ext>
                </a:extLst>
              </p:cNvPr>
              <p:cNvCxnSpPr/>
              <p:nvPr/>
            </p:nvCxnSpPr>
            <p:spPr bwMode="auto">
              <a:xfrm>
                <a:off x="6253163" y="22748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4A0C2BCD-7895-FF43-6463-672B86444BB9}"/>
                  </a:ext>
                </a:extLst>
              </p:cNvPr>
              <p:cNvSpPr/>
              <p:nvPr/>
            </p:nvSpPr>
            <p:spPr bwMode="auto">
              <a:xfrm>
                <a:off x="6721427" y="2167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62" name="Rectangle 61">
                <a:extLst>
                  <a:ext uri="{FF2B5EF4-FFF2-40B4-BE49-F238E27FC236}">
                    <a16:creationId xmlns:a16="http://schemas.microsoft.com/office/drawing/2014/main" id="{2091B8D2-3B97-FD6E-8869-84D333F2BE02}"/>
                  </a:ext>
                </a:extLst>
              </p:cNvPr>
              <p:cNvSpPr/>
              <p:nvPr/>
            </p:nvSpPr>
            <p:spPr bwMode="auto">
              <a:xfrm>
                <a:off x="7092949" y="2167166"/>
                <a:ext cx="414497" cy="24670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2,3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B85B8EF-59E9-9480-1AE0-C773D67E5F30}"/>
                  </a:ext>
                </a:extLst>
              </p:cNvPr>
              <p:cNvSpPr txBox="1"/>
              <p:nvPr/>
            </p:nvSpPr>
            <p:spPr>
              <a:xfrm>
                <a:off x="6169372" y="3485764"/>
                <a:ext cx="2261682" cy="29026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Propagate gates &amp; pads </a:t>
                </a:r>
              </a:p>
            </p:txBody>
          </p:sp>
          <p:cxnSp>
            <p:nvCxnSpPr>
              <p:cNvPr id="64" name="Straight Arrow Connector 63">
                <a:extLst>
                  <a:ext uri="{FF2B5EF4-FFF2-40B4-BE49-F238E27FC236}">
                    <a16:creationId xmlns:a16="http://schemas.microsoft.com/office/drawing/2014/main" id="{66892E66-E12C-6E33-12C9-D70706CC7624}"/>
                  </a:ext>
                </a:extLst>
              </p:cNvPr>
              <p:cNvCxnSpPr/>
              <p:nvPr/>
            </p:nvCxnSpPr>
            <p:spPr bwMode="auto">
              <a:xfrm flipH="1" flipV="1">
                <a:off x="7404100" y="2432050"/>
                <a:ext cx="136525" cy="32464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5" name="Straight Arrow Connector 64">
                <a:extLst>
                  <a:ext uri="{FF2B5EF4-FFF2-40B4-BE49-F238E27FC236}">
                    <a16:creationId xmlns:a16="http://schemas.microsoft.com/office/drawing/2014/main" id="{5EBE4CA5-2EDD-8A9A-2452-6B14955FD7A4}"/>
                  </a:ext>
                </a:extLst>
              </p:cNvPr>
              <p:cNvCxnSpPr>
                <a:endCxn id="62" idx="3"/>
              </p:cNvCxnSpPr>
              <p:nvPr/>
            </p:nvCxnSpPr>
            <p:spPr bwMode="auto">
              <a:xfrm flipH="1" flipV="1">
                <a:off x="7507446" y="2290516"/>
                <a:ext cx="236382" cy="148682"/>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6" name="Straight Arrow Connector 65">
                <a:extLst>
                  <a:ext uri="{FF2B5EF4-FFF2-40B4-BE49-F238E27FC236}">
                    <a16:creationId xmlns:a16="http://schemas.microsoft.com/office/drawing/2014/main" id="{B08E45D3-02D1-CD04-3888-7DA8596F35D0}"/>
                  </a:ext>
                </a:extLst>
              </p:cNvPr>
              <p:cNvCxnSpPr/>
              <p:nvPr/>
            </p:nvCxnSpPr>
            <p:spPr bwMode="auto">
              <a:xfrm flipH="1" flipV="1">
                <a:off x="6911061" y="2371764"/>
                <a:ext cx="17188" cy="30576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67" name="Rectangular Callout 66">
              <a:extLst>
                <a:ext uri="{FF2B5EF4-FFF2-40B4-BE49-F238E27FC236}">
                  <a16:creationId xmlns:a16="http://schemas.microsoft.com/office/drawing/2014/main" id="{461549DF-22A5-414C-CF5C-23A48081D6EA}"/>
                </a:ext>
              </a:extLst>
            </p:cNvPr>
            <p:cNvSpPr/>
            <p:nvPr/>
          </p:nvSpPr>
          <p:spPr bwMode="auto">
            <a:xfrm>
              <a:off x="6838715" y="106280"/>
              <a:ext cx="1651196" cy="690494"/>
            </a:xfrm>
            <a:prstGeom prst="wedgeRectCallout">
              <a:avLst>
                <a:gd name="adj1" fmla="val 34183"/>
                <a:gd name="adj2" fmla="val 225717"/>
              </a:avLst>
            </a:prstGeom>
            <a:solidFill>
              <a:schemeClr val="accent5">
                <a:lumMod val="20000"/>
                <a:lumOff val="80000"/>
              </a:schemeClr>
            </a:solidFill>
            <a:ln w="9525" cap="flat" cmpd="sng" algn="ctr">
              <a:solidFill>
                <a:schemeClr val="accent5">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b, </a:t>
              </a:r>
              <a:r>
                <a:rPr kumimoji="0" lang="en-US" sz="1600" b="1" u="none" strike="noStrike" cap="none" normalizeH="0" baseline="0" dirty="0">
                  <a:ln>
                    <a:noFill/>
                  </a:ln>
                  <a:solidFill>
                    <a:srgbClr val="800000"/>
                  </a:solidFill>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to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1,5</a:t>
              </a:r>
            </a:p>
          </p:txBody>
        </p:sp>
        <p:sp>
          <p:nvSpPr>
            <p:cNvPr id="68" name="Rectangular Callout 67">
              <a:extLst>
                <a:ext uri="{FF2B5EF4-FFF2-40B4-BE49-F238E27FC236}">
                  <a16:creationId xmlns:a16="http://schemas.microsoft.com/office/drawing/2014/main" id="{8D85A93E-208F-08A2-B81F-6A316FB3F3A3}"/>
                </a:ext>
              </a:extLst>
            </p:cNvPr>
            <p:cNvSpPr/>
            <p:nvPr/>
          </p:nvSpPr>
          <p:spPr bwMode="auto">
            <a:xfrm>
              <a:off x="4687972" y="311087"/>
              <a:ext cx="2013680" cy="743239"/>
            </a:xfrm>
            <a:prstGeom prst="wedgeRectCallout">
              <a:avLst>
                <a:gd name="adj1" fmla="val 76275"/>
                <a:gd name="adj2" fmla="val 192265"/>
              </a:avLst>
            </a:prstGeom>
            <a:solidFill>
              <a:schemeClr val="accent4">
                <a:lumMod val="20000"/>
                <a:lumOff val="80000"/>
                <a:alpha val="43000"/>
              </a:schemeClr>
            </a:solidFill>
            <a:ln w="9525" cap="flat" cmpd="sng" algn="ctr">
              <a:solidFill>
                <a:schemeClr val="accent4">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b="1" dirty="0">
                  <a:latin typeface="Arial" panose="020B0604020202020204" pitchFamily="34" charset="0"/>
                  <a:cs typeface="Arial" panose="020B0604020202020204" pitchFamily="34" charset="0"/>
                </a:rPr>
                <a:t>Note: </a:t>
              </a:r>
              <a:r>
                <a:rPr lang="en-US" sz="1600" dirty="0">
                  <a:latin typeface="Arial" panose="020B0604020202020204" pitchFamily="34" charset="0"/>
                  <a:cs typeface="Arial" panose="020B0604020202020204" pitchFamily="34" charset="0"/>
                </a:rPr>
                <a:t>gates</a:t>
              </a:r>
              <a:r>
                <a:rPr lang="en-US" sz="1600" b="1" dirty="0">
                  <a:latin typeface="Arial" panose="020B0604020202020204" pitchFamily="34" charset="0"/>
                  <a:cs typeface="Arial" panose="020B0604020202020204" pitchFamily="34" charset="0"/>
                </a:rPr>
                <a:t> 2,3</a:t>
              </a:r>
              <a:r>
                <a:rPr lang="en-US" sz="1600" dirty="0">
                  <a:latin typeface="Arial" panose="020B0604020202020204" pitchFamily="34" charset="0"/>
                  <a:cs typeface="Arial" panose="020B0604020202020204" pitchFamily="34" charset="0"/>
                </a:rPr>
                <a:t> propagate to </a:t>
              </a:r>
              <a:r>
                <a:rPr lang="en-US" sz="1600" b="1" dirty="0">
                  <a:solidFill>
                    <a:srgbClr val="800000"/>
                  </a:solidFill>
                  <a:latin typeface="Arial" panose="020B0604020202020204" pitchFamily="34" charset="0"/>
                  <a:cs typeface="Arial" panose="020B0604020202020204" pitchFamily="34" charset="0"/>
                </a:rPr>
                <a:t>corner</a:t>
              </a:r>
              <a:r>
                <a:rPr lang="en-US" sz="1600" dirty="0">
                  <a:latin typeface="Arial" panose="020B0604020202020204" pitchFamily="34" charset="0"/>
                  <a:cs typeface="Arial" panose="020B0604020202020204" pitchFamily="34" charset="0"/>
                </a:rPr>
                <a:t> of new region:  closest point</a:t>
              </a:r>
            </a:p>
          </p:txBody>
        </p:sp>
        <p:sp>
          <p:nvSpPr>
            <p:cNvPr id="69" name="Rectangular Callout 68">
              <a:extLst>
                <a:ext uri="{FF2B5EF4-FFF2-40B4-BE49-F238E27FC236}">
                  <a16:creationId xmlns:a16="http://schemas.microsoft.com/office/drawing/2014/main" id="{A4346FA4-4E78-CA3E-81D7-AAC128DF8F88}"/>
                </a:ext>
              </a:extLst>
            </p:cNvPr>
            <p:cNvSpPr/>
            <p:nvPr/>
          </p:nvSpPr>
          <p:spPr bwMode="auto">
            <a:xfrm>
              <a:off x="6144324" y="4108043"/>
              <a:ext cx="2092818" cy="612459"/>
            </a:xfrm>
            <a:prstGeom prst="wedgeRectCallout">
              <a:avLst>
                <a:gd name="adj1" fmla="val -15920"/>
                <a:gd name="adj2" fmla="val -278025"/>
              </a:avLst>
            </a:prstGeom>
            <a:solidFill>
              <a:schemeClr val="accent6">
                <a:lumMod val="20000"/>
                <a:lumOff val="80000"/>
                <a:alpha val="43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 </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gate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4</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propagates</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up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to </a:t>
              </a:r>
              <a:r>
                <a:rPr kumimoji="0" lang="en-US" sz="1600" b="1" u="none" strike="noStrike" cap="none" normalizeH="0" dirty="0">
                  <a:ln>
                    <a:noFill/>
                  </a:ln>
                  <a:solidFill>
                    <a:srgbClr val="800000"/>
                  </a:solidFill>
                  <a:effectLst/>
                  <a:latin typeface="Arial" panose="020B0604020202020204" pitchFamily="34" charset="0"/>
                  <a:cs typeface="Arial" panose="020B0604020202020204" pitchFamily="34" charset="0"/>
                </a:rPr>
                <a:t>bottom</a:t>
              </a:r>
              <a:r>
                <a:rPr kumimoji="0" lang="en-US" sz="1600" u="none" strike="noStrike" cap="none" normalizeH="0" dirty="0">
                  <a:ln>
                    <a:noFill/>
                  </a:ln>
                  <a:solidFill>
                    <a:srgbClr val="800000"/>
                  </a:solidFill>
                  <a:effectLst/>
                  <a:latin typeface="Arial" panose="020B0604020202020204" pitchFamily="34" charset="0"/>
                  <a:cs typeface="Arial" panose="020B0604020202020204" pitchFamily="34" charset="0"/>
                </a:rPr>
                <a:t>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of new region</a:t>
              </a:r>
              <a:endPar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7035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32DA-9F10-E7CD-D0E5-7D4F531D3CDF}"/>
              </a:ext>
            </a:extLst>
          </p:cNvPr>
          <p:cNvSpPr>
            <a:spLocks noGrp="1"/>
          </p:cNvSpPr>
          <p:nvPr>
            <p:ph type="title"/>
          </p:nvPr>
        </p:nvSpPr>
        <p:spPr/>
        <p:txBody>
          <a:bodyPr/>
          <a:lstStyle/>
          <a:p>
            <a:r>
              <a:rPr lang="en-US" dirty="0"/>
              <a:t>Keep Repeating this Recursion</a:t>
            </a:r>
          </a:p>
        </p:txBody>
      </p:sp>
      <p:sp>
        <p:nvSpPr>
          <p:cNvPr id="3" name="Content Placeholder 2">
            <a:extLst>
              <a:ext uri="{FF2B5EF4-FFF2-40B4-BE49-F238E27FC236}">
                <a16:creationId xmlns:a16="http://schemas.microsoft.com/office/drawing/2014/main" id="{CDCD235C-F8F7-45E2-9022-5AA388BB01DC}"/>
              </a:ext>
            </a:extLst>
          </p:cNvPr>
          <p:cNvSpPr>
            <a:spLocks noGrp="1"/>
          </p:cNvSpPr>
          <p:nvPr>
            <p:ph idx="1"/>
          </p:nvPr>
        </p:nvSpPr>
        <p:spPr>
          <a:xfrm>
            <a:off x="4660820" y="1466849"/>
            <a:ext cx="6692980" cy="4710113"/>
          </a:xfrm>
        </p:spPr>
        <p:txBody>
          <a:bodyPr/>
          <a:lstStyle/>
          <a:p>
            <a:pPr algn="just"/>
            <a:r>
              <a:rPr lang="en-US" b="1" dirty="0"/>
              <a:t>Keep recursively partitioning…</a:t>
            </a:r>
          </a:p>
          <a:p>
            <a:pPr lvl="1" algn="just"/>
            <a:r>
              <a:rPr lang="en-US" dirty="0"/>
              <a:t>Usually, you continue until you have a “small” number of gates in each region</a:t>
            </a:r>
          </a:p>
          <a:p>
            <a:pPr lvl="1" algn="just"/>
            <a:r>
              <a:rPr lang="en-US" dirty="0"/>
              <a:t>Small &gt;&gt; 1 typically.  </a:t>
            </a:r>
            <a:r>
              <a:rPr lang="en-US" b="1" dirty="0"/>
              <a:t>10-100</a:t>
            </a:r>
            <a:r>
              <a:rPr lang="en-US" dirty="0"/>
              <a:t> for example</a:t>
            </a:r>
          </a:p>
          <a:p>
            <a:pPr lvl="1" algn="just"/>
            <a:r>
              <a:rPr lang="en-US" dirty="0"/>
              <a:t>Get a good, “global” placement,</a:t>
            </a:r>
            <a:br>
              <a:rPr lang="en-US" dirty="0"/>
            </a:br>
            <a:r>
              <a:rPr lang="en-US" dirty="0"/>
              <a:t>but not a “final” placement</a:t>
            </a:r>
          </a:p>
          <a:p>
            <a:pPr lvl="1" algn="just"/>
            <a:endParaRPr lang="en-US" dirty="0"/>
          </a:p>
          <a:p>
            <a:pPr algn="just"/>
            <a:endParaRPr lang="en-US" dirty="0"/>
          </a:p>
        </p:txBody>
      </p:sp>
      <p:grpSp>
        <p:nvGrpSpPr>
          <p:cNvPr id="24" name="Group 23">
            <a:extLst>
              <a:ext uri="{FF2B5EF4-FFF2-40B4-BE49-F238E27FC236}">
                <a16:creationId xmlns:a16="http://schemas.microsoft.com/office/drawing/2014/main" id="{35AAB5D1-DDA8-A340-C742-CDF0B4369487}"/>
              </a:ext>
            </a:extLst>
          </p:cNvPr>
          <p:cNvGrpSpPr/>
          <p:nvPr/>
        </p:nvGrpSpPr>
        <p:grpSpPr>
          <a:xfrm>
            <a:off x="838200" y="1700893"/>
            <a:ext cx="3822620" cy="4091367"/>
            <a:chOff x="377777" y="1036866"/>
            <a:chExt cx="3260228" cy="3489437"/>
          </a:xfrm>
        </p:grpSpPr>
        <p:cxnSp>
          <p:nvCxnSpPr>
            <p:cNvPr id="4" name="Straight Connector 3">
              <a:extLst>
                <a:ext uri="{FF2B5EF4-FFF2-40B4-BE49-F238E27FC236}">
                  <a16:creationId xmlns:a16="http://schemas.microsoft.com/office/drawing/2014/main" id="{1A052B85-3DBB-FE5F-79B9-AE199A56DE30}"/>
                </a:ext>
              </a:extLst>
            </p:cNvPr>
            <p:cNvCxnSpPr/>
            <p:nvPr/>
          </p:nvCxnSpPr>
          <p:spPr bwMode="auto">
            <a:xfrm>
              <a:off x="2016630"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3C139626-3DA5-D8DD-0AE1-9744FA21A8F2}"/>
                </a:ext>
              </a:extLst>
            </p:cNvPr>
            <p:cNvCxnSpPr/>
            <p:nvPr/>
          </p:nvCxnSpPr>
          <p:spPr bwMode="auto">
            <a:xfrm>
              <a:off x="1993778" y="1210661"/>
              <a:ext cx="0" cy="280313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Rectangle 8">
              <a:extLst>
                <a:ext uri="{FF2B5EF4-FFF2-40B4-BE49-F238E27FC236}">
                  <a16:creationId xmlns:a16="http://schemas.microsoft.com/office/drawing/2014/main" id="{2516A257-C0E0-77F4-F0E5-293D9BD5E2E6}"/>
                </a:ext>
              </a:extLst>
            </p:cNvPr>
            <p:cNvSpPr>
              <a:spLocks noChangeArrowheads="1"/>
            </p:cNvSpPr>
            <p:nvPr/>
          </p:nvSpPr>
          <p:spPr bwMode="auto">
            <a:xfrm>
              <a:off x="545422" y="1210661"/>
              <a:ext cx="2861890" cy="280313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D1B24C5-4E32-A7FE-B004-3CDFD1B4B944}"/>
                </a:ext>
              </a:extLst>
            </p:cNvPr>
            <p:cNvSpPr/>
            <p:nvPr/>
          </p:nvSpPr>
          <p:spPr bwMode="auto">
            <a:xfrm>
              <a:off x="377777" y="1036866"/>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8" name="Rectangle 7">
              <a:extLst>
                <a:ext uri="{FF2B5EF4-FFF2-40B4-BE49-F238E27FC236}">
                  <a16:creationId xmlns:a16="http://schemas.microsoft.com/office/drawing/2014/main" id="{1F74A52F-7B1B-A99F-4353-B90E5E3308D7}"/>
                </a:ext>
              </a:extLst>
            </p:cNvPr>
            <p:cNvSpPr/>
            <p:nvPr/>
          </p:nvSpPr>
          <p:spPr bwMode="auto">
            <a:xfrm>
              <a:off x="1169966" y="3735531"/>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9" name="Oval 13">
              <a:extLst>
                <a:ext uri="{FF2B5EF4-FFF2-40B4-BE49-F238E27FC236}">
                  <a16:creationId xmlns:a16="http://schemas.microsoft.com/office/drawing/2014/main" id="{F57E3469-4349-F591-4835-E1B9AEB8BF2E}"/>
                </a:ext>
              </a:extLst>
            </p:cNvPr>
            <p:cNvSpPr>
              <a:spLocks noChangeArrowheads="1"/>
            </p:cNvSpPr>
            <p:nvPr/>
          </p:nvSpPr>
          <p:spPr bwMode="auto">
            <a:xfrm>
              <a:off x="2393136" y="3021378"/>
              <a:ext cx="498383" cy="476618"/>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0" name="Oval 9">
              <a:extLst>
                <a:ext uri="{FF2B5EF4-FFF2-40B4-BE49-F238E27FC236}">
                  <a16:creationId xmlns:a16="http://schemas.microsoft.com/office/drawing/2014/main" id="{1FFE06E2-7BC7-0DF4-1FF2-E2D03B5D1050}"/>
                </a:ext>
              </a:extLst>
            </p:cNvPr>
            <p:cNvSpPr>
              <a:spLocks noChangeArrowheads="1"/>
            </p:cNvSpPr>
            <p:nvPr/>
          </p:nvSpPr>
          <p:spPr bwMode="auto">
            <a:xfrm>
              <a:off x="652062" y="1495761"/>
              <a:ext cx="498383" cy="47662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11" name="Oval 13">
              <a:extLst>
                <a:ext uri="{FF2B5EF4-FFF2-40B4-BE49-F238E27FC236}">
                  <a16:creationId xmlns:a16="http://schemas.microsoft.com/office/drawing/2014/main" id="{DF80DDBB-7076-5E53-6ADB-998C3A74DFFB}"/>
                </a:ext>
              </a:extLst>
            </p:cNvPr>
            <p:cNvSpPr>
              <a:spLocks noChangeArrowheads="1"/>
            </p:cNvSpPr>
            <p:nvPr/>
          </p:nvSpPr>
          <p:spPr bwMode="auto">
            <a:xfrm>
              <a:off x="1156974" y="1950617"/>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12" name="Oval 13">
              <a:extLst>
                <a:ext uri="{FF2B5EF4-FFF2-40B4-BE49-F238E27FC236}">
                  <a16:creationId xmlns:a16="http://schemas.microsoft.com/office/drawing/2014/main" id="{502E5F97-7E43-C026-1F66-6E1F19CFD140}"/>
                </a:ext>
              </a:extLst>
            </p:cNvPr>
            <p:cNvSpPr>
              <a:spLocks noChangeArrowheads="1"/>
            </p:cNvSpPr>
            <p:nvPr/>
          </p:nvSpPr>
          <p:spPr bwMode="auto">
            <a:xfrm>
              <a:off x="1113447" y="2742806"/>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13" name="Rectangle 12">
              <a:extLst>
                <a:ext uri="{FF2B5EF4-FFF2-40B4-BE49-F238E27FC236}">
                  <a16:creationId xmlns:a16="http://schemas.microsoft.com/office/drawing/2014/main" id="{E263602D-8FBF-ACFE-1B06-C8753C3C8584}"/>
                </a:ext>
              </a:extLst>
            </p:cNvPr>
            <p:cNvSpPr/>
            <p:nvPr/>
          </p:nvSpPr>
          <p:spPr bwMode="auto">
            <a:xfrm>
              <a:off x="3207023" y="2246913"/>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D649DFCE-62D4-C65D-2D47-B5D9571D9936}"/>
                </a:ext>
              </a:extLst>
            </p:cNvPr>
            <p:cNvSpPr txBox="1"/>
            <p:nvPr/>
          </p:nvSpPr>
          <p:spPr>
            <a:xfrm>
              <a:off x="1097506" y="1281300"/>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5" name="Oval 13">
              <a:extLst>
                <a:ext uri="{FF2B5EF4-FFF2-40B4-BE49-F238E27FC236}">
                  <a16:creationId xmlns:a16="http://schemas.microsoft.com/office/drawing/2014/main" id="{8204C45E-9E60-EDAB-5F7E-9FDB81151738}"/>
                </a:ext>
              </a:extLst>
            </p:cNvPr>
            <p:cNvSpPr>
              <a:spLocks noChangeArrowheads="1"/>
            </p:cNvSpPr>
            <p:nvPr/>
          </p:nvSpPr>
          <p:spPr bwMode="auto">
            <a:xfrm>
              <a:off x="2435872" y="1798922"/>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16" name="Straight Connector 15">
              <a:extLst>
                <a:ext uri="{FF2B5EF4-FFF2-40B4-BE49-F238E27FC236}">
                  <a16:creationId xmlns:a16="http://schemas.microsoft.com/office/drawing/2014/main" id="{1C531B0B-7BAA-5BFC-ECCA-58B61B1F88B6}"/>
                </a:ext>
              </a:extLst>
            </p:cNvPr>
            <p:cNvCxnSpPr/>
            <p:nvPr/>
          </p:nvCxnSpPr>
          <p:spPr bwMode="auto">
            <a:xfrm flipV="1">
              <a:off x="2001395" y="2557816"/>
              <a:ext cx="17411" cy="17411"/>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9905B294-B5C9-C7A9-200E-A86B482EFC76}"/>
                </a:ext>
              </a:extLst>
            </p:cNvPr>
            <p:cNvSpPr txBox="1"/>
            <p:nvPr/>
          </p:nvSpPr>
          <p:spPr>
            <a:xfrm>
              <a:off x="447961" y="4211308"/>
              <a:ext cx="1207481" cy="3149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Continue…</a:t>
              </a:r>
            </a:p>
          </p:txBody>
        </p:sp>
        <p:cxnSp>
          <p:nvCxnSpPr>
            <p:cNvPr id="18" name="Straight Connector 17">
              <a:extLst>
                <a:ext uri="{FF2B5EF4-FFF2-40B4-BE49-F238E27FC236}">
                  <a16:creationId xmlns:a16="http://schemas.microsoft.com/office/drawing/2014/main" id="{6220BE53-957D-148B-D248-169B59D3DD12}"/>
                </a:ext>
              </a:extLst>
            </p:cNvPr>
            <p:cNvCxnSpPr/>
            <p:nvPr/>
          </p:nvCxnSpPr>
          <p:spPr bwMode="auto">
            <a:xfrm>
              <a:off x="536717"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A3F7A045-70ED-CAB7-4BDE-1EE42D501F03}"/>
                </a:ext>
              </a:extLst>
            </p:cNvPr>
            <p:cNvSpPr txBox="1"/>
            <p:nvPr/>
          </p:nvSpPr>
          <p:spPr>
            <a:xfrm>
              <a:off x="573714" y="3184603"/>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0" name="TextBox 19">
              <a:extLst>
                <a:ext uri="{FF2B5EF4-FFF2-40B4-BE49-F238E27FC236}">
                  <a16:creationId xmlns:a16="http://schemas.microsoft.com/office/drawing/2014/main" id="{7D98D651-9B04-F02B-1FED-175E42A96FE7}"/>
                </a:ext>
              </a:extLst>
            </p:cNvPr>
            <p:cNvSpPr txBox="1"/>
            <p:nvPr/>
          </p:nvSpPr>
          <p:spPr>
            <a:xfrm>
              <a:off x="2140681" y="1278127"/>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1" name="TextBox 20">
              <a:extLst>
                <a:ext uri="{FF2B5EF4-FFF2-40B4-BE49-F238E27FC236}">
                  <a16:creationId xmlns:a16="http://schemas.microsoft.com/office/drawing/2014/main" id="{20122BEE-2092-6454-6AA5-1CCAC8DFA3F6}"/>
                </a:ext>
              </a:extLst>
            </p:cNvPr>
            <p:cNvSpPr txBox="1"/>
            <p:nvPr/>
          </p:nvSpPr>
          <p:spPr>
            <a:xfrm>
              <a:off x="2105859" y="3480586"/>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grpSp>
      <p:pic>
        <p:nvPicPr>
          <p:cNvPr id="22" name="Picture 15">
            <a:extLst>
              <a:ext uri="{FF2B5EF4-FFF2-40B4-BE49-F238E27FC236}">
                <a16:creationId xmlns:a16="http://schemas.microsoft.com/office/drawing/2014/main" id="{BC013581-F138-048F-352C-3E8D3B17BE22}"/>
              </a:ext>
            </a:extLst>
          </p:cNvPr>
          <p:cNvPicPr>
            <a:picLocks noChangeAspect="1" noChangeArrowheads="1"/>
          </p:cNvPicPr>
          <p:nvPr/>
        </p:nvPicPr>
        <p:blipFill>
          <a:blip r:embed="rId2"/>
          <a:srcRect/>
          <a:stretch>
            <a:fillRect/>
          </a:stretch>
        </p:blipFill>
        <p:spPr bwMode="auto">
          <a:xfrm>
            <a:off x="7457676" y="3980526"/>
            <a:ext cx="2648122" cy="2537784"/>
          </a:xfrm>
          <a:prstGeom prst="rect">
            <a:avLst/>
          </a:prstGeom>
          <a:noFill/>
          <a:ln w="19050">
            <a:solidFill>
              <a:schemeClr val="bg2"/>
            </a:solidFill>
            <a:miter lim="800000"/>
            <a:headEnd/>
            <a:tailEnd/>
          </a:ln>
        </p:spPr>
      </p:pic>
      <p:cxnSp>
        <p:nvCxnSpPr>
          <p:cNvPr id="26" name="Elbow Connector 25">
            <a:extLst>
              <a:ext uri="{FF2B5EF4-FFF2-40B4-BE49-F238E27FC236}">
                <a16:creationId xmlns:a16="http://schemas.microsoft.com/office/drawing/2014/main" id="{6FEBF289-A2A7-915E-577D-1EB1E2EB62E5}"/>
              </a:ext>
            </a:extLst>
          </p:cNvPr>
          <p:cNvCxnSpPr>
            <a:cxnSpLocks/>
            <a:endCxn id="22" idx="1"/>
          </p:cNvCxnSpPr>
          <p:nvPr/>
        </p:nvCxnSpPr>
        <p:spPr>
          <a:xfrm>
            <a:off x="4609685" y="4386943"/>
            <a:ext cx="2847991" cy="8624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358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4BF7-21CA-18DB-61D1-1B92AC6AF8AE}"/>
              </a:ext>
            </a:extLst>
          </p:cNvPr>
          <p:cNvSpPr>
            <a:spLocks noGrp="1"/>
          </p:cNvSpPr>
          <p:nvPr>
            <p:ph type="title"/>
          </p:nvPr>
        </p:nvSpPr>
        <p:spPr/>
        <p:txBody>
          <a:bodyPr/>
          <a:lstStyle/>
          <a:p>
            <a:r>
              <a:rPr lang="en-US" dirty="0"/>
              <a:t>Final Placement Step: Legalization</a:t>
            </a:r>
          </a:p>
        </p:txBody>
      </p:sp>
      <p:sp>
        <p:nvSpPr>
          <p:cNvPr id="3" name="Content Placeholder 2">
            <a:extLst>
              <a:ext uri="{FF2B5EF4-FFF2-40B4-BE49-F238E27FC236}">
                <a16:creationId xmlns:a16="http://schemas.microsoft.com/office/drawing/2014/main" id="{BD5DFAF4-B026-9D34-81E5-E602F9406FDB}"/>
              </a:ext>
            </a:extLst>
          </p:cNvPr>
          <p:cNvSpPr>
            <a:spLocks noGrp="1"/>
          </p:cNvSpPr>
          <p:nvPr>
            <p:ph idx="1"/>
          </p:nvPr>
        </p:nvSpPr>
        <p:spPr/>
        <p:txBody>
          <a:bodyPr>
            <a:normAutofit/>
          </a:bodyPr>
          <a:lstStyle/>
          <a:p>
            <a:r>
              <a:rPr lang="en-US" b="1" dirty="0"/>
              <a:t>Still need to force gates in precise rows for final result</a:t>
            </a:r>
            <a:endParaRPr lang="en-US" b="1" i="1" dirty="0"/>
          </a:p>
          <a:p>
            <a:pPr lvl="1"/>
            <a:r>
              <a:rPr lang="en-US" dirty="0"/>
              <a:t>QP methods </a:t>
            </a:r>
            <a:r>
              <a:rPr lang="en-US" i="1" dirty="0"/>
              <a:t>cannot</a:t>
            </a:r>
            <a:r>
              <a:rPr lang="en-US" dirty="0"/>
              <a:t> force individual gates into standard cell rows, without overlaps</a:t>
            </a:r>
          </a:p>
          <a:p>
            <a:pPr lvl="1"/>
            <a:endParaRPr lang="en-US" dirty="0"/>
          </a:p>
          <a:p>
            <a:pPr lvl="1"/>
            <a:endParaRPr lang="en-US" dirty="0"/>
          </a:p>
          <a:p>
            <a:pPr lvl="1"/>
            <a:endParaRPr lang="en-US" dirty="0"/>
          </a:p>
          <a:p>
            <a:pPr marL="262890" lvl="1" indent="0">
              <a:buNone/>
            </a:pPr>
            <a:endParaRPr lang="en-US" dirty="0"/>
          </a:p>
          <a:p>
            <a:r>
              <a:rPr lang="en-US" b="1" dirty="0"/>
              <a:t>Solution step is called:  </a:t>
            </a:r>
            <a:r>
              <a:rPr lang="en-US" b="1" dirty="0">
                <a:solidFill>
                  <a:srgbClr val="FF0000"/>
                </a:solidFill>
              </a:rPr>
              <a:t>Legalization</a:t>
            </a:r>
          </a:p>
          <a:p>
            <a:pPr lvl="1"/>
            <a:r>
              <a:rPr lang="en-US" dirty="0"/>
              <a:t>Many different algorithms. One easy way to do this is by annealing!  </a:t>
            </a:r>
          </a:p>
          <a:p>
            <a:pPr lvl="1"/>
            <a:r>
              <a:rPr lang="en-US" dirty="0"/>
              <a:t>Do local improvement based on swaps of nearby gates</a:t>
            </a:r>
          </a:p>
          <a:p>
            <a:pPr lvl="1"/>
            <a:r>
              <a:rPr lang="en-US" dirty="0"/>
              <a:t>To anneal, set </a:t>
            </a:r>
            <a:r>
              <a:rPr lang="en-US" b="1" dirty="0">
                <a:solidFill>
                  <a:srgbClr val="0B4B8E"/>
                </a:solidFill>
              </a:rPr>
              <a:t>T=HOT</a:t>
            </a:r>
            <a:r>
              <a:rPr lang="en-US" dirty="0"/>
              <a:t> to be very small (cold), so don’t disrupt QP result</a:t>
            </a:r>
          </a:p>
        </p:txBody>
      </p:sp>
      <p:grpSp>
        <p:nvGrpSpPr>
          <p:cNvPr id="16" name="Group 15">
            <a:extLst>
              <a:ext uri="{FF2B5EF4-FFF2-40B4-BE49-F238E27FC236}">
                <a16:creationId xmlns:a16="http://schemas.microsoft.com/office/drawing/2014/main" id="{85468055-0C97-C733-5820-0048C2A1870E}"/>
              </a:ext>
            </a:extLst>
          </p:cNvPr>
          <p:cNvGrpSpPr/>
          <p:nvPr/>
        </p:nvGrpSpPr>
        <p:grpSpPr>
          <a:xfrm>
            <a:off x="838200" y="2864643"/>
            <a:ext cx="10515600" cy="1128713"/>
            <a:chOff x="1890713" y="1857375"/>
            <a:chExt cx="4343400" cy="1128713"/>
          </a:xfrm>
        </p:grpSpPr>
        <p:sp>
          <p:nvSpPr>
            <p:cNvPr id="4" name="Rectangle 4">
              <a:extLst>
                <a:ext uri="{FF2B5EF4-FFF2-40B4-BE49-F238E27FC236}">
                  <a16:creationId xmlns:a16="http://schemas.microsoft.com/office/drawing/2014/main" id="{9B25141E-73D5-38A5-E991-3AE10D662653}"/>
                </a:ext>
              </a:extLst>
            </p:cNvPr>
            <p:cNvSpPr>
              <a:spLocks noChangeArrowheads="1"/>
            </p:cNvSpPr>
            <p:nvPr/>
          </p:nvSpPr>
          <p:spPr bwMode="auto">
            <a:xfrm>
              <a:off x="1892300" y="1857375"/>
              <a:ext cx="4341813" cy="433388"/>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a:extLst>
                <a:ext uri="{FF2B5EF4-FFF2-40B4-BE49-F238E27FC236}">
                  <a16:creationId xmlns:a16="http://schemas.microsoft.com/office/drawing/2014/main" id="{C89CD8A5-77F6-C886-57CE-BA3B39FB0DDD}"/>
                </a:ext>
              </a:extLst>
            </p:cNvPr>
            <p:cNvSpPr>
              <a:spLocks noChangeArrowheads="1"/>
            </p:cNvSpPr>
            <p:nvPr/>
          </p:nvSpPr>
          <p:spPr bwMode="auto">
            <a:xfrm>
              <a:off x="1890713" y="2544763"/>
              <a:ext cx="4341812" cy="433387"/>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9DB3F51C-6D18-730C-E1B4-A0C5AA7D6679}"/>
                </a:ext>
              </a:extLst>
            </p:cNvPr>
            <p:cNvSpPr>
              <a:spLocks noChangeArrowheads="1"/>
            </p:cNvSpPr>
            <p:nvPr/>
          </p:nvSpPr>
          <p:spPr bwMode="auto">
            <a:xfrm>
              <a:off x="2089150" y="1879600"/>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873728CC-3FEF-29DD-A880-1CE5B0D9D09A}"/>
                </a:ext>
              </a:extLst>
            </p:cNvPr>
            <p:cNvSpPr>
              <a:spLocks noChangeArrowheads="1"/>
            </p:cNvSpPr>
            <p:nvPr/>
          </p:nvSpPr>
          <p:spPr bwMode="auto">
            <a:xfrm>
              <a:off x="2955925"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0E2325E0-9D43-7713-FA2F-D2EBCB126905}"/>
                </a:ext>
              </a:extLst>
            </p:cNvPr>
            <p:cNvSpPr>
              <a:spLocks noChangeArrowheads="1"/>
            </p:cNvSpPr>
            <p:nvPr/>
          </p:nvSpPr>
          <p:spPr bwMode="auto">
            <a:xfrm>
              <a:off x="3738563" y="1878013"/>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7AE4020-F53D-C1AA-27D9-B2E13191D80C}"/>
                </a:ext>
              </a:extLst>
            </p:cNvPr>
            <p:cNvSpPr>
              <a:spLocks noChangeArrowheads="1"/>
            </p:cNvSpPr>
            <p:nvPr/>
          </p:nvSpPr>
          <p:spPr bwMode="auto">
            <a:xfrm>
              <a:off x="4102100"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14686C4A-21A2-B3B7-7AEB-68E450EA7644}"/>
                </a:ext>
              </a:extLst>
            </p:cNvPr>
            <p:cNvSpPr>
              <a:spLocks noChangeArrowheads="1"/>
            </p:cNvSpPr>
            <p:nvPr/>
          </p:nvSpPr>
          <p:spPr bwMode="auto">
            <a:xfrm>
              <a:off x="5264150" y="1879600"/>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9CA8B977-49F4-4179-EC1A-2169C04A8A25}"/>
                </a:ext>
              </a:extLst>
            </p:cNvPr>
            <p:cNvSpPr>
              <a:spLocks noChangeArrowheads="1"/>
            </p:cNvSpPr>
            <p:nvPr/>
          </p:nvSpPr>
          <p:spPr bwMode="auto">
            <a:xfrm>
              <a:off x="3849688" y="2566988"/>
              <a:ext cx="769937"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2">
              <a:extLst>
                <a:ext uri="{FF2B5EF4-FFF2-40B4-BE49-F238E27FC236}">
                  <a16:creationId xmlns:a16="http://schemas.microsoft.com/office/drawing/2014/main" id="{BCFAE5AF-3C4F-A79B-E39C-5D70C359331C}"/>
                </a:ext>
              </a:extLst>
            </p:cNvPr>
            <p:cNvSpPr>
              <a:spLocks noChangeArrowheads="1"/>
            </p:cNvSpPr>
            <p:nvPr/>
          </p:nvSpPr>
          <p:spPr bwMode="auto">
            <a:xfrm>
              <a:off x="5011738" y="2566988"/>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Rectangle 13">
              <a:extLst>
                <a:ext uri="{FF2B5EF4-FFF2-40B4-BE49-F238E27FC236}">
                  <a16:creationId xmlns:a16="http://schemas.microsoft.com/office/drawing/2014/main" id="{68195F37-D98D-80C0-FE54-65162EECFDB4}"/>
                </a:ext>
              </a:extLst>
            </p:cNvPr>
            <p:cNvSpPr>
              <a:spLocks noChangeArrowheads="1"/>
            </p:cNvSpPr>
            <p:nvPr/>
          </p:nvSpPr>
          <p:spPr bwMode="auto">
            <a:xfrm>
              <a:off x="2378075"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Rectangle 14">
              <a:extLst>
                <a:ext uri="{FF2B5EF4-FFF2-40B4-BE49-F238E27FC236}">
                  <a16:creationId xmlns:a16="http://schemas.microsoft.com/office/drawing/2014/main" id="{13AC0F67-5271-5DE0-E204-974B6A28737D}"/>
                </a:ext>
              </a:extLst>
            </p:cNvPr>
            <p:cNvSpPr>
              <a:spLocks noChangeArrowheads="1"/>
            </p:cNvSpPr>
            <p:nvPr/>
          </p:nvSpPr>
          <p:spPr bwMode="auto">
            <a:xfrm>
              <a:off x="2641600"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Rectangle 15">
              <a:extLst>
                <a:ext uri="{FF2B5EF4-FFF2-40B4-BE49-F238E27FC236}">
                  <a16:creationId xmlns:a16="http://schemas.microsoft.com/office/drawing/2014/main" id="{A4426288-66D7-1CC3-F2FC-3CA1CE90F000}"/>
                </a:ext>
              </a:extLst>
            </p:cNvPr>
            <p:cNvSpPr>
              <a:spLocks noChangeArrowheads="1"/>
            </p:cNvSpPr>
            <p:nvPr/>
          </p:nvSpPr>
          <p:spPr bwMode="auto">
            <a:xfrm>
              <a:off x="2906713"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301745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779E-7945-9F53-C092-4F9D5C7AF8D4}"/>
              </a:ext>
            </a:extLst>
          </p:cNvPr>
          <p:cNvSpPr>
            <a:spLocks noGrp="1"/>
          </p:cNvSpPr>
          <p:nvPr>
            <p:ph type="title"/>
          </p:nvPr>
        </p:nvSpPr>
        <p:spPr/>
        <p:txBody>
          <a:bodyPr>
            <a:normAutofit/>
          </a:bodyPr>
          <a:lstStyle/>
          <a:p>
            <a:r>
              <a:rPr lang="en-US" dirty="0"/>
              <a:t>Recap: Quadratic Wirelength Model</a:t>
            </a:r>
          </a:p>
        </p:txBody>
      </p:sp>
      <p:sp>
        <p:nvSpPr>
          <p:cNvPr id="3" name="Content Placeholder 2">
            <a:extLst>
              <a:ext uri="{FF2B5EF4-FFF2-40B4-BE49-F238E27FC236}">
                <a16:creationId xmlns:a16="http://schemas.microsoft.com/office/drawing/2014/main" id="{E7166451-C535-7057-2563-A6A00EF6905C}"/>
              </a:ext>
            </a:extLst>
          </p:cNvPr>
          <p:cNvSpPr>
            <a:spLocks noGrp="1"/>
          </p:cNvSpPr>
          <p:nvPr>
            <p:ph idx="1"/>
          </p:nvPr>
        </p:nvSpPr>
        <p:spPr/>
        <p:txBody>
          <a:bodyPr/>
          <a:lstStyle/>
          <a:p>
            <a:r>
              <a:rPr lang="en-US" dirty="0"/>
              <a:t>We optimize squared length of “distance” line between points: </a:t>
            </a:r>
            <a:r>
              <a:rPr lang="en-US" b="1" dirty="0">
                <a:solidFill>
                  <a:srgbClr val="0B4B8E"/>
                </a:solidFill>
              </a:rPr>
              <a:t>(x1-x2)</a:t>
            </a:r>
            <a:r>
              <a:rPr lang="en-US" b="1" baseline="30000" dirty="0">
                <a:solidFill>
                  <a:srgbClr val="0B4B8E"/>
                </a:solidFill>
              </a:rPr>
              <a:t>2</a:t>
            </a:r>
            <a:r>
              <a:rPr lang="en-US" b="1" dirty="0">
                <a:solidFill>
                  <a:srgbClr val="0B4B8E"/>
                </a:solidFill>
              </a:rPr>
              <a:t> + (y1-y2)</a:t>
            </a:r>
            <a:r>
              <a:rPr lang="en-US" b="1" baseline="30000" dirty="0">
                <a:solidFill>
                  <a:srgbClr val="0B4B8E"/>
                </a:solidFill>
              </a:rPr>
              <a:t>2</a:t>
            </a:r>
          </a:p>
          <a:p>
            <a:endParaRPr lang="en-US" dirty="0"/>
          </a:p>
        </p:txBody>
      </p:sp>
      <p:grpSp>
        <p:nvGrpSpPr>
          <p:cNvPr id="24" name="Group 23">
            <a:extLst>
              <a:ext uri="{FF2B5EF4-FFF2-40B4-BE49-F238E27FC236}">
                <a16:creationId xmlns:a16="http://schemas.microsoft.com/office/drawing/2014/main" id="{0A2E0DAF-3E7B-6A4A-4E43-0EDB4B1BE042}"/>
              </a:ext>
            </a:extLst>
          </p:cNvPr>
          <p:cNvGrpSpPr/>
          <p:nvPr/>
        </p:nvGrpSpPr>
        <p:grpSpPr>
          <a:xfrm>
            <a:off x="2384713" y="2701699"/>
            <a:ext cx="8392144" cy="3389077"/>
            <a:chOff x="1339720" y="2076451"/>
            <a:chExt cx="6678914" cy="2697207"/>
          </a:xfrm>
        </p:grpSpPr>
        <p:sp>
          <p:nvSpPr>
            <p:cNvPr id="4" name="Rectangle 4">
              <a:extLst>
                <a:ext uri="{FF2B5EF4-FFF2-40B4-BE49-F238E27FC236}">
                  <a16:creationId xmlns:a16="http://schemas.microsoft.com/office/drawing/2014/main" id="{17CFD773-4038-C548-A25F-AD03D865ED15}"/>
                </a:ext>
              </a:extLst>
            </p:cNvPr>
            <p:cNvSpPr>
              <a:spLocks noChangeArrowheads="1"/>
            </p:cNvSpPr>
            <p:nvPr/>
          </p:nvSpPr>
          <p:spPr bwMode="auto">
            <a:xfrm>
              <a:off x="1738780" y="2569510"/>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0AF49192-300B-0E5B-3BBB-7E83CEF69073}"/>
                </a:ext>
              </a:extLst>
            </p:cNvPr>
            <p:cNvSpPr>
              <a:spLocks noChangeShapeType="1"/>
            </p:cNvSpPr>
            <p:nvPr/>
          </p:nvSpPr>
          <p:spPr bwMode="auto">
            <a:xfrm>
              <a:off x="27865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E44C84D9-EBBE-511C-7618-F8AEBEF734CE}"/>
                </a:ext>
              </a:extLst>
            </p:cNvPr>
            <p:cNvSpPr>
              <a:spLocks noChangeShapeType="1"/>
            </p:cNvSpPr>
            <p:nvPr/>
          </p:nvSpPr>
          <p:spPr bwMode="auto">
            <a:xfrm>
              <a:off x="20626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58BAA679-9CC5-FF92-EEA4-6D976335C5CA}"/>
                </a:ext>
              </a:extLst>
            </p:cNvPr>
            <p:cNvSpPr>
              <a:spLocks noChangeShapeType="1"/>
            </p:cNvSpPr>
            <p:nvPr/>
          </p:nvSpPr>
          <p:spPr bwMode="auto">
            <a:xfrm>
              <a:off x="24309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1B37F2D6-DBE6-7CBE-EF01-CED31A01AA47}"/>
                </a:ext>
              </a:extLst>
            </p:cNvPr>
            <p:cNvSpPr>
              <a:spLocks noChangeShapeType="1"/>
            </p:cNvSpPr>
            <p:nvPr/>
          </p:nvSpPr>
          <p:spPr bwMode="auto">
            <a:xfrm>
              <a:off x="31548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34ED5446-0196-BAAD-D76C-07C93387ADDB}"/>
                </a:ext>
              </a:extLst>
            </p:cNvPr>
            <p:cNvSpPr>
              <a:spLocks noChangeShapeType="1"/>
            </p:cNvSpPr>
            <p:nvPr/>
          </p:nvSpPr>
          <p:spPr bwMode="auto">
            <a:xfrm flipH="1">
              <a:off x="1726080" y="28806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EE8647DD-2E4F-F7D7-212A-275985A224F8}"/>
                </a:ext>
              </a:extLst>
            </p:cNvPr>
            <p:cNvSpPr>
              <a:spLocks noChangeShapeType="1"/>
            </p:cNvSpPr>
            <p:nvPr/>
          </p:nvSpPr>
          <p:spPr bwMode="auto">
            <a:xfrm flipH="1">
              <a:off x="1713380" y="31981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FE38A872-7EB9-5336-6437-DF99D6715FB9}"/>
                </a:ext>
              </a:extLst>
            </p:cNvPr>
            <p:cNvSpPr>
              <a:spLocks noChangeShapeType="1"/>
            </p:cNvSpPr>
            <p:nvPr/>
          </p:nvSpPr>
          <p:spPr bwMode="auto">
            <a:xfrm flipH="1">
              <a:off x="1713380" y="35283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F30A9BF7-1C56-EE56-CF07-7C63C5FD0046}"/>
                </a:ext>
              </a:extLst>
            </p:cNvPr>
            <p:cNvSpPr>
              <a:spLocks noChangeShapeType="1"/>
            </p:cNvSpPr>
            <p:nvPr/>
          </p:nvSpPr>
          <p:spPr bwMode="auto">
            <a:xfrm flipH="1">
              <a:off x="1738780" y="38585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DF030546-20A3-5113-4563-2D536672B481}"/>
                </a:ext>
              </a:extLst>
            </p:cNvPr>
            <p:cNvSpPr>
              <a:spLocks noChangeShapeType="1"/>
            </p:cNvSpPr>
            <p:nvPr/>
          </p:nvSpPr>
          <p:spPr bwMode="auto">
            <a:xfrm flipH="1">
              <a:off x="1751480" y="41760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34">
              <a:extLst>
                <a:ext uri="{FF2B5EF4-FFF2-40B4-BE49-F238E27FC236}">
                  <a16:creationId xmlns:a16="http://schemas.microsoft.com/office/drawing/2014/main" id="{24963725-9D36-1F83-F76C-AB72FFD3F822}"/>
                </a:ext>
              </a:extLst>
            </p:cNvPr>
            <p:cNvSpPr>
              <a:spLocks noChangeArrowheads="1"/>
            </p:cNvSpPr>
            <p:nvPr/>
          </p:nvSpPr>
          <p:spPr bwMode="auto">
            <a:xfrm>
              <a:off x="1476843" y="4506260"/>
              <a:ext cx="2015694" cy="267398"/>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15" name="Rectangle 35">
              <a:extLst>
                <a:ext uri="{FF2B5EF4-FFF2-40B4-BE49-F238E27FC236}">
                  <a16:creationId xmlns:a16="http://schemas.microsoft.com/office/drawing/2014/main" id="{5C24A3C6-076C-0030-F749-300B30B75B5C}"/>
                </a:ext>
              </a:extLst>
            </p:cNvPr>
            <p:cNvSpPr>
              <a:spLocks noChangeArrowheads="1"/>
            </p:cNvSpPr>
            <p:nvPr/>
          </p:nvSpPr>
          <p:spPr bwMode="auto">
            <a:xfrm>
              <a:off x="1339720" y="2499660"/>
              <a:ext cx="413346" cy="193588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16" name="Freeform 14">
              <a:extLst>
                <a:ext uri="{FF2B5EF4-FFF2-40B4-BE49-F238E27FC236}">
                  <a16:creationId xmlns:a16="http://schemas.microsoft.com/office/drawing/2014/main" id="{E1498E08-7C84-1D1F-385A-AED337607539}"/>
                </a:ext>
              </a:extLst>
            </p:cNvPr>
            <p:cNvSpPr>
              <a:spLocks/>
            </p:cNvSpPr>
            <p:nvPr/>
          </p:nvSpPr>
          <p:spPr bwMode="auto">
            <a:xfrm>
              <a:off x="2138830" y="29695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F2B152A0-81F5-DF26-311E-16F04F0BF3CA}"/>
                </a:ext>
              </a:extLst>
            </p:cNvPr>
            <p:cNvSpPr>
              <a:spLocks/>
            </p:cNvSpPr>
            <p:nvPr/>
          </p:nvSpPr>
          <p:spPr bwMode="auto">
            <a:xfrm>
              <a:off x="2862730" y="39474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C24F39-0CB8-5140-15CC-964A05BEC2F0}"/>
                </a:ext>
              </a:extLst>
            </p:cNvPr>
            <p:cNvSpPr txBox="1"/>
            <p:nvPr/>
          </p:nvSpPr>
          <p:spPr>
            <a:xfrm>
              <a:off x="1725705" y="2173941"/>
              <a:ext cx="1446502" cy="29393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2-point</a:t>
              </a:r>
              <a:r>
                <a:rPr lang="en-US" sz="1800" b="1" dirty="0">
                  <a:latin typeface="Arial" panose="020B0604020202020204" pitchFamily="34" charset="0"/>
                  <a:cs typeface="Arial" panose="020B0604020202020204" pitchFamily="34" charset="0"/>
                </a:rPr>
                <a:t> net”</a:t>
              </a:r>
            </a:p>
          </p:txBody>
        </p:sp>
        <p:sp>
          <p:nvSpPr>
            <p:cNvPr id="19" name="Line 16">
              <a:extLst>
                <a:ext uri="{FF2B5EF4-FFF2-40B4-BE49-F238E27FC236}">
                  <a16:creationId xmlns:a16="http://schemas.microsoft.com/office/drawing/2014/main" id="{DF61D449-C29E-407B-9C6C-9413E84FDECD}"/>
                </a:ext>
              </a:extLst>
            </p:cNvPr>
            <p:cNvSpPr>
              <a:spLocks noChangeShapeType="1"/>
            </p:cNvSpPr>
            <p:nvPr/>
          </p:nvSpPr>
          <p:spPr bwMode="auto">
            <a:xfrm>
              <a:off x="2333810" y="3043517"/>
              <a:ext cx="580840" cy="95698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82720494-89FF-A847-EB7E-873DD1489AA8}"/>
                </a:ext>
              </a:extLst>
            </p:cNvPr>
            <p:cNvSpPr/>
            <p:nvPr/>
          </p:nvSpPr>
          <p:spPr bwMode="auto">
            <a:xfrm>
              <a:off x="4019177" y="2076451"/>
              <a:ext cx="3600937" cy="967066"/>
            </a:xfrm>
            <a:prstGeom prst="wedgeRectCallout">
              <a:avLst>
                <a:gd name="adj1" fmla="val -87422"/>
                <a:gd name="adj2" fmla="val 8089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rial" panose="020B0604020202020204" pitchFamily="34" charset="0"/>
                  <a:cs typeface="Arial" panose="020B0604020202020204" pitchFamily="34" charset="0"/>
                </a:rPr>
                <a:t>Quadratic</a:t>
              </a:r>
              <a:r>
                <a:rPr kumimoji="0" lang="en-US" sz="2400" b="1" u="none" strike="noStrike" cap="none" normalizeH="0" dirty="0">
                  <a:ln>
                    <a:noFill/>
                  </a:ln>
                  <a:solidFill>
                    <a:schemeClr val="tx1"/>
                  </a:solidFill>
                  <a:effectLst/>
                  <a:latin typeface="Arial" panose="020B0604020202020204" pitchFamily="34" charset="0"/>
                  <a:cs typeface="Arial" panose="020B0604020202020204" pitchFamily="34" charset="0"/>
                </a:rPr>
                <a:t> wirelength</a:t>
              </a:r>
            </a:p>
            <a:p>
              <a:pPr marL="0" marR="0" indent="0" algn="ctr" defTabSz="914400" rtl="0" eaLnBrk="0" fontAlgn="base" latinLnBrk="0" hangingPunct="0">
                <a:lnSpc>
                  <a:spcPct val="100000"/>
                </a:lnSpc>
                <a:spcBef>
                  <a:spcPct val="0"/>
                </a:spcBef>
                <a:spcAft>
                  <a:spcPct val="0"/>
                </a:spcAft>
                <a:buClrTx/>
                <a:buSzTx/>
                <a:buFontTx/>
                <a:buNone/>
                <a:tabLst/>
              </a:pPr>
              <a:r>
                <a:rPr lang="en-US" sz="2400" b="1" baseline="0" dirty="0">
                  <a:latin typeface="Arial" panose="020B0604020202020204" pitchFamily="34" charset="0"/>
                  <a:cs typeface="Arial" panose="020B0604020202020204" pitchFamily="34" charset="0"/>
                </a:rPr>
                <a:t>=</a:t>
              </a:r>
              <a:r>
                <a:rPr lang="en-US" sz="2400" b="1" baseline="0" dirty="0">
                  <a:solidFill>
                    <a:srgbClr val="0B4B8E"/>
                  </a:solidFill>
                  <a:latin typeface="Arial" panose="020B0604020202020204" pitchFamily="34" charset="0"/>
                  <a:cs typeface="Arial" panose="020B0604020202020204" pitchFamily="34" charset="0"/>
                </a:rPr>
                <a:t>(3-1)</a:t>
              </a:r>
              <a:r>
                <a:rPr lang="en-US" sz="2400" b="1" baseline="30000" dirty="0">
                  <a:solidFill>
                    <a:srgbClr val="0B4B8E"/>
                  </a:solidFill>
                  <a:latin typeface="Arial" panose="020B0604020202020204" pitchFamily="34" charset="0"/>
                  <a:cs typeface="Arial" panose="020B0604020202020204" pitchFamily="34" charset="0"/>
                </a:rPr>
                <a:t>2</a:t>
              </a:r>
              <a:r>
                <a:rPr lang="en-US" sz="2400" b="1" baseline="0" dirty="0">
                  <a:solidFill>
                    <a:srgbClr val="0B4B8E"/>
                  </a:solidFill>
                  <a:latin typeface="Arial" panose="020B0604020202020204" pitchFamily="34" charset="0"/>
                  <a:cs typeface="Arial" panose="020B0604020202020204" pitchFamily="34" charset="0"/>
                </a:rPr>
                <a:t> + (4-1)</a:t>
              </a:r>
              <a:r>
                <a:rPr lang="en-US" sz="2400" b="1" baseline="30000" dirty="0">
                  <a:solidFill>
                    <a:srgbClr val="0B4B8E"/>
                  </a:solidFill>
                  <a:latin typeface="Arial" panose="020B0604020202020204" pitchFamily="34" charset="0"/>
                  <a:cs typeface="Arial" panose="020B0604020202020204" pitchFamily="34" charset="0"/>
                </a:rPr>
                <a:t>2</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latin typeface="Arial" panose="020B0604020202020204" pitchFamily="34" charset="0"/>
                  <a:cs typeface="Arial" panose="020B0604020202020204" pitchFamily="34" charset="0"/>
                </a:rPr>
                <a:t>=</a:t>
              </a:r>
              <a:r>
                <a:rPr lang="en-US" sz="2400" b="1" dirty="0">
                  <a:solidFill>
                    <a:srgbClr val="0B4B8E"/>
                  </a:solidFill>
                  <a:latin typeface="Arial" panose="020B0604020202020204" pitchFamily="34" charset="0"/>
                  <a:cs typeface="Arial" panose="020B0604020202020204" pitchFamily="34" charset="0"/>
                </a:rPr>
                <a:t>13</a:t>
              </a:r>
              <a:endParaRPr kumimoji="0" lang="en-US" sz="2400" b="1" u="none" strike="noStrike" cap="none" normalizeH="0" dirty="0">
                <a:ln>
                  <a:noFill/>
                </a:ln>
                <a:solidFill>
                  <a:srgbClr val="0B4B8E"/>
                </a:solidFill>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5DF139B-7E86-3C3C-5E1E-9ED5F1B77061}"/>
                </a:ext>
              </a:extLst>
            </p:cNvPr>
            <p:cNvSpPr txBox="1"/>
            <p:nvPr/>
          </p:nvSpPr>
          <p:spPr>
            <a:xfrm>
              <a:off x="4057650" y="3886200"/>
              <a:ext cx="3960984" cy="56337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For k-point net, we use the clique model (complete graph for each net)</a:t>
              </a:r>
            </a:p>
          </p:txBody>
        </p:sp>
      </p:grpSp>
    </p:spTree>
    <p:extLst>
      <p:ext uri="{BB962C8B-B14F-4D97-AF65-F5344CB8AC3E}">
        <p14:creationId xmlns:p14="http://schemas.microsoft.com/office/powerpoint/2010/main" val="346648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F77D-6A93-F482-3753-20174234C7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A6D7BD-EDE7-E1BC-EDD3-52716F8FC63E}"/>
              </a:ext>
            </a:extLst>
          </p:cNvPr>
          <p:cNvSpPr>
            <a:spLocks noGrp="1"/>
          </p:cNvSpPr>
          <p:nvPr>
            <p:ph idx="1"/>
          </p:nvPr>
        </p:nvSpPr>
        <p:spPr/>
        <p:txBody>
          <a:bodyPr/>
          <a:lstStyle/>
          <a:p>
            <a:r>
              <a:rPr lang="en-US" b="1" dirty="0"/>
              <a:t>We have discussed problems of plain quadratic placement</a:t>
            </a:r>
          </a:p>
          <a:p>
            <a:pPr lvl="1"/>
            <a:r>
              <a:rPr lang="en-US" dirty="0"/>
              <a:t>Gates are easily lumped together to minimize wirelength</a:t>
            </a:r>
          </a:p>
          <a:p>
            <a:r>
              <a:rPr lang="en-US" b="1" dirty="0"/>
              <a:t>We have discussed a solution: partition-based placement</a:t>
            </a:r>
          </a:p>
          <a:p>
            <a:pPr lvl="1"/>
            <a:r>
              <a:rPr lang="en-US" dirty="0"/>
              <a:t>Partition the placement region iteratively</a:t>
            </a:r>
          </a:p>
          <a:p>
            <a:pPr lvl="1"/>
            <a:r>
              <a:rPr lang="en-US" dirty="0"/>
              <a:t>Introduce auxiliary pads between partition boundaries</a:t>
            </a:r>
          </a:p>
          <a:p>
            <a:r>
              <a:rPr lang="en-US" b="1" dirty="0"/>
              <a:t>We have discussed legalization</a:t>
            </a:r>
          </a:p>
          <a:p>
            <a:pPr lvl="1"/>
            <a:r>
              <a:rPr lang="en-US" dirty="0"/>
              <a:t>Remove all overlaps among gates</a:t>
            </a:r>
          </a:p>
          <a:p>
            <a:pPr lvl="1"/>
            <a:r>
              <a:rPr lang="en-US" dirty="0"/>
              <a:t>Improve wirelength in a local region (e.g., rows)</a:t>
            </a:r>
          </a:p>
        </p:txBody>
      </p:sp>
    </p:spTree>
    <p:extLst>
      <p:ext uri="{BB962C8B-B14F-4D97-AF65-F5344CB8AC3E}">
        <p14:creationId xmlns:p14="http://schemas.microsoft.com/office/powerpoint/2010/main" val="21199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Quadratic Placement Formulation</a:t>
            </a:r>
          </a:p>
        </p:txBody>
      </p:sp>
      <p:grpSp>
        <p:nvGrpSpPr>
          <p:cNvPr id="50" name="Group 49">
            <a:extLst>
              <a:ext uri="{FF2B5EF4-FFF2-40B4-BE49-F238E27FC236}">
                <a16:creationId xmlns:a16="http://schemas.microsoft.com/office/drawing/2014/main" id="{27904C3B-C907-7D3C-6C32-6A10E37A7DBB}"/>
              </a:ext>
            </a:extLst>
          </p:cNvPr>
          <p:cNvGrpSpPr/>
          <p:nvPr/>
        </p:nvGrpSpPr>
        <p:grpSpPr>
          <a:xfrm>
            <a:off x="836348" y="1784411"/>
            <a:ext cx="10517452" cy="4009070"/>
            <a:chOff x="-6409" y="804863"/>
            <a:chExt cx="8921909" cy="3400877"/>
          </a:xfrm>
        </p:grpSpPr>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801688" y="958850"/>
              <a:ext cx="2324100" cy="2171700"/>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2986088" y="2990850"/>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714375" y="855663"/>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1365250" y="1439863"/>
              <a:ext cx="349250" cy="4476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1349375" y="1408113"/>
              <a:ext cx="365125"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1127125" y="102870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1517650" y="18859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1806575" y="10731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2552700" y="1192213"/>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1201738" y="13398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1728788" y="1323975"/>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1711325" y="1865313"/>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2439988" y="18986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912749" y="1050345"/>
              <a:ext cx="311150" cy="296863"/>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1765300" y="1430338"/>
              <a:ext cx="1279525" cy="1566862"/>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3165475" y="29559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0" y="804863"/>
              <a:ext cx="660873"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1954213" y="3024188"/>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2062163" y="2005013"/>
              <a:ext cx="381000" cy="10414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1654175" y="3230563"/>
              <a:ext cx="781898"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2406650" y="1339850"/>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2620963" y="1819275"/>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1925638" y="1379538"/>
              <a:ext cx="433387" cy="41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1890713" y="1949450"/>
              <a:ext cx="484187" cy="1746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1876425" y="1481138"/>
              <a:ext cx="515938" cy="431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1782763" y="1474788"/>
              <a:ext cx="73025"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2460625" y="1506538"/>
              <a:ext cx="41275" cy="34766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3038475" y="873125"/>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3216275" y="8223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2460625" y="1100138"/>
              <a:ext cx="617538" cy="2286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15343532-CE14-076C-644C-1B2A66EB253B}"/>
                </a:ext>
              </a:extLst>
            </p:cNvPr>
            <p:cNvGrpSpPr/>
            <p:nvPr/>
          </p:nvGrpSpPr>
          <p:grpSpPr>
            <a:xfrm>
              <a:off x="3687291" y="982680"/>
              <a:ext cx="2197043" cy="1354064"/>
              <a:chOff x="3687291" y="982680"/>
              <a:chExt cx="2197043" cy="1354064"/>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3687291" y="1131603"/>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4348596" y="1035351"/>
                <a:ext cx="1535738" cy="130139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4433914" y="982680"/>
                <a:ext cx="1299917" cy="1311954"/>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261692" y="3657460"/>
              <a:ext cx="3882559" cy="548280"/>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409" y="1706215"/>
              <a:ext cx="1340532" cy="423346"/>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84470" y="2391005"/>
              <a:ext cx="1340532" cy="423346"/>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41" name="Group 40">
              <a:extLst>
                <a:ext uri="{FF2B5EF4-FFF2-40B4-BE49-F238E27FC236}">
                  <a16:creationId xmlns:a16="http://schemas.microsoft.com/office/drawing/2014/main" id="{63409DA4-86B2-8F96-A41C-0F53E508FC2D}"/>
                </a:ext>
              </a:extLst>
            </p:cNvPr>
            <p:cNvGrpSpPr/>
            <p:nvPr/>
          </p:nvGrpSpPr>
          <p:grpSpPr>
            <a:xfrm>
              <a:off x="6058198" y="939997"/>
              <a:ext cx="2857302" cy="1446849"/>
              <a:chOff x="6058198" y="939997"/>
              <a:chExt cx="2857302" cy="1446849"/>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6749116" y="1012640"/>
                <a:ext cx="2166384" cy="134142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6058198" y="1072871"/>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6409852" y="939997"/>
                <a:ext cx="2342973"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grpSp>
          <p:nvGrpSpPr>
            <p:cNvPr id="45" name="Group 44">
              <a:extLst>
                <a:ext uri="{FF2B5EF4-FFF2-40B4-BE49-F238E27FC236}">
                  <a16:creationId xmlns:a16="http://schemas.microsoft.com/office/drawing/2014/main" id="{947A082B-886E-AA5E-6341-088C2630CCE7}"/>
                </a:ext>
              </a:extLst>
            </p:cNvPr>
            <p:cNvGrpSpPr/>
            <p:nvPr/>
          </p:nvGrpSpPr>
          <p:grpSpPr>
            <a:xfrm>
              <a:off x="4846645" y="2685856"/>
              <a:ext cx="2837361" cy="1458756"/>
              <a:chOff x="4846645" y="2685856"/>
              <a:chExt cx="2837361" cy="1458756"/>
            </a:xfrm>
          </p:grpSpPr>
          <p:sp>
            <p:nvSpPr>
              <p:cNvPr id="46" name="Double Bracket 45">
                <a:extLst>
                  <a:ext uri="{FF2B5EF4-FFF2-40B4-BE49-F238E27FC236}">
                    <a16:creationId xmlns:a16="http://schemas.microsoft.com/office/drawing/2014/main" id="{A0FA52F8-B9FE-B92B-D8D3-02E47A46FA8F}"/>
                  </a:ext>
                </a:extLst>
              </p:cNvPr>
              <p:cNvSpPr/>
              <p:nvPr/>
            </p:nvSpPr>
            <p:spPr bwMode="auto">
              <a:xfrm>
                <a:off x="7170905" y="2781453"/>
                <a:ext cx="513101"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5459896" y="2802240"/>
                <a:ext cx="627017"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4846645" y="2685856"/>
                <a:ext cx="1150408"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6577612" y="2697763"/>
                <a:ext cx="1021227"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grpSp>
      </p:grpSp>
    </p:spTree>
    <p:extLst>
      <p:ext uri="{BB962C8B-B14F-4D97-AF65-F5344CB8AC3E}">
        <p14:creationId xmlns:p14="http://schemas.microsoft.com/office/powerpoint/2010/main" val="206718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D786-72B1-6ABC-8481-781311AAF55F}"/>
              </a:ext>
            </a:extLst>
          </p:cNvPr>
          <p:cNvSpPr>
            <a:spLocks noGrp="1"/>
          </p:cNvSpPr>
          <p:nvPr>
            <p:ph type="title"/>
          </p:nvPr>
        </p:nvSpPr>
        <p:spPr/>
        <p:txBody>
          <a:bodyPr/>
          <a:lstStyle/>
          <a:p>
            <a:r>
              <a:rPr lang="en-US" dirty="0"/>
              <a:t>Recap: Quadratic Placement Result</a:t>
            </a:r>
          </a:p>
        </p:txBody>
      </p:sp>
      <p:grpSp>
        <p:nvGrpSpPr>
          <p:cNvPr id="9" name="Group 8">
            <a:extLst>
              <a:ext uri="{FF2B5EF4-FFF2-40B4-BE49-F238E27FC236}">
                <a16:creationId xmlns:a16="http://schemas.microsoft.com/office/drawing/2014/main" id="{93CFC7F4-331E-7589-CC0F-FBB9C41CEEAC}"/>
              </a:ext>
            </a:extLst>
          </p:cNvPr>
          <p:cNvGrpSpPr/>
          <p:nvPr/>
        </p:nvGrpSpPr>
        <p:grpSpPr>
          <a:xfrm>
            <a:off x="838200" y="1402984"/>
            <a:ext cx="10843881" cy="5184251"/>
            <a:chOff x="217993" y="939800"/>
            <a:chExt cx="8288139" cy="3962400"/>
          </a:xfrm>
        </p:grpSpPr>
        <p:pic>
          <p:nvPicPr>
            <p:cNvPr id="6" name="Picture 5">
              <a:extLst>
                <a:ext uri="{FF2B5EF4-FFF2-40B4-BE49-F238E27FC236}">
                  <a16:creationId xmlns:a16="http://schemas.microsoft.com/office/drawing/2014/main" id="{EB3C2EB1-F69E-56A0-6E76-BC3BC0C5F0A4}"/>
                </a:ext>
              </a:extLst>
            </p:cNvPr>
            <p:cNvPicPr>
              <a:picLocks noChangeAspect="1"/>
            </p:cNvPicPr>
            <p:nvPr/>
          </p:nvPicPr>
          <p:blipFill>
            <a:blip r:embed="rId2"/>
            <a:stretch>
              <a:fillRect/>
            </a:stretch>
          </p:blipFill>
          <p:spPr>
            <a:xfrm>
              <a:off x="217993" y="1696420"/>
              <a:ext cx="3481540" cy="2449159"/>
            </a:xfrm>
            <a:prstGeom prst="rect">
              <a:avLst/>
            </a:prstGeom>
          </p:spPr>
        </p:pic>
        <p:sp>
          <p:nvSpPr>
            <p:cNvPr id="7" name="Right Arrow 6">
              <a:extLst>
                <a:ext uri="{FF2B5EF4-FFF2-40B4-BE49-F238E27FC236}">
                  <a16:creationId xmlns:a16="http://schemas.microsoft.com/office/drawing/2014/main" id="{2F17273F-9687-086C-786B-820129BBE812}"/>
                </a:ext>
              </a:extLst>
            </p:cNvPr>
            <p:cNvSpPr/>
            <p:nvPr/>
          </p:nvSpPr>
          <p:spPr bwMode="auto">
            <a:xfrm>
              <a:off x="3794572" y="2450278"/>
              <a:ext cx="564434" cy="545219"/>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pic>
          <p:nvPicPr>
            <p:cNvPr id="8" name="Picture 7">
              <a:extLst>
                <a:ext uri="{FF2B5EF4-FFF2-40B4-BE49-F238E27FC236}">
                  <a16:creationId xmlns:a16="http://schemas.microsoft.com/office/drawing/2014/main" id="{255AF5CE-B083-417A-BBD9-2B6840709C4E}"/>
                </a:ext>
              </a:extLst>
            </p:cNvPr>
            <p:cNvPicPr>
              <a:picLocks noChangeAspect="1"/>
            </p:cNvPicPr>
            <p:nvPr/>
          </p:nvPicPr>
          <p:blipFill>
            <a:blip r:embed="rId3"/>
            <a:stretch>
              <a:fillRect/>
            </a:stretch>
          </p:blipFill>
          <p:spPr>
            <a:xfrm>
              <a:off x="4229100" y="939800"/>
              <a:ext cx="4277032" cy="3962400"/>
            </a:xfrm>
            <a:prstGeom prst="rect">
              <a:avLst/>
            </a:prstGeom>
          </p:spPr>
        </p:pic>
      </p:grpSp>
      <p:sp>
        <p:nvSpPr>
          <p:cNvPr id="3" name="TextBox 2">
            <a:extLst>
              <a:ext uri="{FF2B5EF4-FFF2-40B4-BE49-F238E27FC236}">
                <a16:creationId xmlns:a16="http://schemas.microsoft.com/office/drawing/2014/main" id="{380E554F-9DF6-FDB2-6C63-1914265361FE}"/>
              </a:ext>
            </a:extLst>
          </p:cNvPr>
          <p:cNvSpPr txBox="1"/>
          <p:nvPr/>
        </p:nvSpPr>
        <p:spPr>
          <a:xfrm>
            <a:off x="838200" y="1645204"/>
            <a:ext cx="4555112" cy="400110"/>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000" dirty="0">
                <a:latin typeface="Arial" panose="020B0604020202020204" pitchFamily="34" charset="0"/>
                <a:cs typeface="Arial" panose="020B0604020202020204" pitchFamily="34" charset="0"/>
              </a:rPr>
              <a:t>Placement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Solving a linear system</a:t>
            </a:r>
          </a:p>
        </p:txBody>
      </p:sp>
    </p:spTree>
    <p:extLst>
      <p:ext uri="{BB962C8B-B14F-4D97-AF65-F5344CB8AC3E}">
        <p14:creationId xmlns:p14="http://schemas.microsoft.com/office/powerpoint/2010/main" val="61698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37E0-2CD0-75A9-D557-77EBF8E7EBEC}"/>
              </a:ext>
            </a:extLst>
          </p:cNvPr>
          <p:cNvSpPr>
            <a:spLocks noGrp="1"/>
          </p:cNvSpPr>
          <p:nvPr>
            <p:ph type="title"/>
          </p:nvPr>
        </p:nvSpPr>
        <p:spPr/>
        <p:txBody>
          <a:bodyPr>
            <a:normAutofit/>
          </a:bodyPr>
          <a:lstStyle/>
          <a:p>
            <a:r>
              <a:rPr lang="en-US" dirty="0"/>
              <a:t>How does Quadratic Placement Look?</a:t>
            </a:r>
          </a:p>
        </p:txBody>
      </p:sp>
      <p:sp>
        <p:nvSpPr>
          <p:cNvPr id="3" name="Content Placeholder 2">
            <a:extLst>
              <a:ext uri="{FF2B5EF4-FFF2-40B4-BE49-F238E27FC236}">
                <a16:creationId xmlns:a16="http://schemas.microsoft.com/office/drawing/2014/main" id="{88C7D3DF-58AA-F038-E8BF-140BBFA85535}"/>
              </a:ext>
            </a:extLst>
          </p:cNvPr>
          <p:cNvSpPr>
            <a:spLocks noGrp="1"/>
          </p:cNvSpPr>
          <p:nvPr>
            <p:ph idx="1"/>
          </p:nvPr>
        </p:nvSpPr>
        <p:spPr>
          <a:xfrm>
            <a:off x="838200" y="1466849"/>
            <a:ext cx="6096000" cy="4710113"/>
          </a:xfrm>
        </p:spPr>
        <p:txBody>
          <a:bodyPr>
            <a:normAutofit/>
          </a:bodyPr>
          <a:lstStyle/>
          <a:p>
            <a:r>
              <a:rPr lang="en-US" b="1" dirty="0"/>
              <a:t>Like the right figure:  </a:t>
            </a:r>
          </a:p>
          <a:p>
            <a:pPr lvl="1"/>
            <a:r>
              <a:rPr lang="en-US" dirty="0"/>
              <a:t>Small IBM ASIC, few thousand gates</a:t>
            </a:r>
          </a:p>
          <a:p>
            <a:pPr lvl="1"/>
            <a:r>
              <a:rPr lang="en-US" dirty="0"/>
              <a:t>All lumped together to give the minimum wirelength</a:t>
            </a:r>
          </a:p>
          <a:p>
            <a:r>
              <a:rPr lang="en-US" b="1" dirty="0"/>
              <a:t>New problem:</a:t>
            </a:r>
          </a:p>
          <a:p>
            <a:pPr lvl="1"/>
            <a:r>
              <a:rPr lang="en-US" dirty="0">
                <a:solidFill>
                  <a:srgbClr val="000000"/>
                </a:solidFill>
              </a:rPr>
              <a:t>Quadratic model minimizes wirelength for big netlists, in a numerical way</a:t>
            </a:r>
          </a:p>
          <a:p>
            <a:pPr lvl="1"/>
            <a:r>
              <a:rPr lang="en-US" dirty="0">
                <a:solidFill>
                  <a:srgbClr val="000000"/>
                </a:solidFill>
              </a:rPr>
              <a:t>But ignores that gates have physical size, cannot be on top of each other</a:t>
            </a:r>
          </a:p>
          <a:p>
            <a:pPr lvl="1"/>
            <a:r>
              <a:rPr lang="en-US" dirty="0">
                <a:solidFill>
                  <a:srgbClr val="000000"/>
                </a:solidFill>
              </a:rPr>
              <a:t>Now, we have to fix this…</a:t>
            </a:r>
          </a:p>
          <a:p>
            <a:pPr lvl="1"/>
            <a:r>
              <a:rPr lang="en-US" dirty="0">
                <a:solidFill>
                  <a:srgbClr val="000000"/>
                </a:solidFill>
              </a:rPr>
              <a:t>Our solution:  </a:t>
            </a:r>
            <a:r>
              <a:rPr lang="en-US" dirty="0">
                <a:solidFill>
                  <a:srgbClr val="FF0000"/>
                </a:solidFill>
              </a:rPr>
              <a:t>recursive partitioning</a:t>
            </a:r>
          </a:p>
          <a:p>
            <a:pPr marL="0" indent="0">
              <a:buNone/>
            </a:pPr>
            <a:endParaRPr lang="en-US" dirty="0"/>
          </a:p>
        </p:txBody>
      </p:sp>
      <p:pic>
        <p:nvPicPr>
          <p:cNvPr id="4" name="Picture 5" descr="Q">
            <a:extLst>
              <a:ext uri="{FF2B5EF4-FFF2-40B4-BE49-F238E27FC236}">
                <a16:creationId xmlns:a16="http://schemas.microsoft.com/office/drawing/2014/main" id="{5A660CDD-7685-12B9-D347-CE712C6BE24A}"/>
              </a:ext>
            </a:extLst>
          </p:cNvPr>
          <p:cNvPicPr>
            <a:picLocks noChangeAspect="1" noChangeArrowheads="1"/>
          </p:cNvPicPr>
          <p:nvPr/>
        </p:nvPicPr>
        <p:blipFill>
          <a:blip r:embed="rId2">
            <a:lum bright="-30000" contrast="50000"/>
          </a:blip>
          <a:srcRect/>
          <a:stretch>
            <a:fillRect/>
          </a:stretch>
        </p:blipFill>
        <p:spPr bwMode="auto">
          <a:xfrm>
            <a:off x="7098612" y="1692403"/>
            <a:ext cx="4255188" cy="3995709"/>
          </a:xfrm>
          <a:prstGeom prst="rect">
            <a:avLst/>
          </a:prstGeom>
          <a:noFill/>
          <a:ln w="9525">
            <a:noFill/>
            <a:miter lim="800000"/>
            <a:headEnd/>
            <a:tailEnd/>
          </a:ln>
          <a:effectLst/>
        </p:spPr>
      </p:pic>
    </p:spTree>
    <p:extLst>
      <p:ext uri="{BB962C8B-B14F-4D97-AF65-F5344CB8AC3E}">
        <p14:creationId xmlns:p14="http://schemas.microsoft.com/office/powerpoint/2010/main" val="364001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B59D-368A-47C7-63D9-7CED36962FAE}"/>
              </a:ext>
            </a:extLst>
          </p:cNvPr>
          <p:cNvSpPr>
            <a:spLocks noGrp="1"/>
          </p:cNvSpPr>
          <p:nvPr>
            <p:ph type="title"/>
          </p:nvPr>
        </p:nvSpPr>
        <p:spPr/>
        <p:txBody>
          <a:bodyPr/>
          <a:lstStyle/>
          <a:p>
            <a:r>
              <a:rPr lang="en-US" dirty="0"/>
              <a:t>A Bigger Industrial Example</a:t>
            </a:r>
          </a:p>
        </p:txBody>
      </p:sp>
      <p:sp>
        <p:nvSpPr>
          <p:cNvPr id="3" name="Content Placeholder 2">
            <a:extLst>
              <a:ext uri="{FF2B5EF4-FFF2-40B4-BE49-F238E27FC236}">
                <a16:creationId xmlns:a16="http://schemas.microsoft.com/office/drawing/2014/main" id="{F01573FE-83E7-F230-CE93-3BEEFF67D570}"/>
              </a:ext>
            </a:extLst>
          </p:cNvPr>
          <p:cNvSpPr>
            <a:spLocks noGrp="1"/>
          </p:cNvSpPr>
          <p:nvPr>
            <p:ph idx="1"/>
          </p:nvPr>
        </p:nvSpPr>
        <p:spPr>
          <a:xfrm>
            <a:off x="838200" y="1466849"/>
            <a:ext cx="5399314" cy="4710113"/>
          </a:xfrm>
        </p:spPr>
        <p:txBody>
          <a:bodyPr>
            <a:normAutofit/>
          </a:bodyPr>
          <a:lstStyle/>
          <a:p>
            <a:r>
              <a:rPr lang="en-US" sz="2600" b="1" dirty="0"/>
              <a:t>This benchmark is from IBM</a:t>
            </a:r>
          </a:p>
          <a:p>
            <a:pPr lvl="1">
              <a:spcBef>
                <a:spcPts val="600"/>
              </a:spcBef>
              <a:spcAft>
                <a:spcPts val="600"/>
              </a:spcAft>
            </a:pPr>
            <a:r>
              <a:rPr lang="en-US" sz="2100" dirty="0"/>
              <a:t>210,904 gates (</a:t>
            </a:r>
            <a:r>
              <a:rPr lang="en-US" sz="2100" b="1" dirty="0">
                <a:solidFill>
                  <a:srgbClr val="0432FF"/>
                </a:solidFill>
              </a:rPr>
              <a:t>blue</a:t>
            </a:r>
            <a:r>
              <a:rPr lang="en-US" sz="2100" dirty="0"/>
              <a:t>) </a:t>
            </a:r>
          </a:p>
          <a:p>
            <a:pPr lvl="1">
              <a:spcBef>
                <a:spcPts val="0"/>
              </a:spcBef>
              <a:spcAft>
                <a:spcPts val="600"/>
              </a:spcAft>
            </a:pPr>
            <a:r>
              <a:rPr lang="en-US" sz="2100" dirty="0"/>
              <a:t>543 fixed blocks (</a:t>
            </a:r>
            <a:r>
              <a:rPr lang="en-US" sz="2100" b="1" dirty="0">
                <a:solidFill>
                  <a:srgbClr val="FF0000"/>
                </a:solidFill>
              </a:rPr>
              <a:t>red</a:t>
            </a:r>
            <a:r>
              <a:rPr lang="en-US" sz="2100" dirty="0"/>
              <a:t>) –like SRAMS</a:t>
            </a:r>
          </a:p>
          <a:p>
            <a:pPr lvl="1">
              <a:spcBef>
                <a:spcPts val="0"/>
              </a:spcBef>
              <a:spcAft>
                <a:spcPts val="600"/>
              </a:spcAft>
            </a:pPr>
            <a:r>
              <a:rPr lang="en-US" sz="2100" dirty="0"/>
              <a:t>Image shows where gates “want” to go if we model blocks like “big pads”</a:t>
            </a:r>
          </a:p>
          <a:p>
            <a:pPr lvl="1">
              <a:spcBef>
                <a:spcPts val="0"/>
              </a:spcBef>
              <a:spcAft>
                <a:spcPts val="600"/>
              </a:spcAft>
            </a:pPr>
            <a:r>
              <a:rPr lang="en-US" sz="2100" dirty="0"/>
              <a:t>This is a quadratic placement of gates</a:t>
            </a:r>
          </a:p>
          <a:p>
            <a:pPr lvl="1">
              <a:spcBef>
                <a:spcPts val="0"/>
              </a:spcBef>
              <a:spcAft>
                <a:spcPts val="600"/>
              </a:spcAft>
            </a:pPr>
            <a:r>
              <a:rPr lang="en-US" sz="2100" dirty="0"/>
              <a:t>Additional problems: gates need to go between these blocks!</a:t>
            </a:r>
          </a:p>
          <a:p>
            <a:r>
              <a:rPr lang="en-US" sz="2600" b="1" dirty="0"/>
              <a:t>Why we are showing this?</a:t>
            </a:r>
          </a:p>
          <a:p>
            <a:pPr lvl="1"/>
            <a:r>
              <a:rPr lang="en-US" sz="2200" dirty="0"/>
              <a:t>Example of how </a:t>
            </a:r>
            <a:r>
              <a:rPr lang="en-US" sz="2200" dirty="0">
                <a:solidFill>
                  <a:srgbClr val="FF0000"/>
                </a:solidFill>
              </a:rPr>
              <a:t>badly imbalanced </a:t>
            </a:r>
            <a:r>
              <a:rPr lang="en-US" sz="2200" dirty="0"/>
              <a:t>the quadratic placement can be</a:t>
            </a:r>
          </a:p>
        </p:txBody>
      </p:sp>
      <p:pic>
        <p:nvPicPr>
          <p:cNvPr id="4" name="Picture 5" descr="adaptec1_level0-QP">
            <a:extLst>
              <a:ext uri="{FF2B5EF4-FFF2-40B4-BE49-F238E27FC236}">
                <a16:creationId xmlns:a16="http://schemas.microsoft.com/office/drawing/2014/main" id="{33973923-CE7F-E9E0-A581-360C3CC36FBC}"/>
              </a:ext>
            </a:extLst>
          </p:cNvPr>
          <p:cNvPicPr>
            <a:picLocks noChangeAspect="1" noChangeArrowheads="1"/>
          </p:cNvPicPr>
          <p:nvPr/>
        </p:nvPicPr>
        <p:blipFill>
          <a:blip r:embed="rId2"/>
          <a:srcRect r="11908" b="12033"/>
          <a:stretch>
            <a:fillRect/>
          </a:stretch>
        </p:blipFill>
        <p:spPr bwMode="auto">
          <a:xfrm>
            <a:off x="6520542" y="1511753"/>
            <a:ext cx="4833257" cy="4375624"/>
          </a:xfrm>
          <a:prstGeom prst="rect">
            <a:avLst/>
          </a:prstGeom>
          <a:noFill/>
        </p:spPr>
      </p:pic>
    </p:spTree>
    <p:extLst>
      <p:ext uri="{BB962C8B-B14F-4D97-AF65-F5344CB8AC3E}">
        <p14:creationId xmlns:p14="http://schemas.microsoft.com/office/powerpoint/2010/main" val="2552760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3836-122A-3427-422E-E8DE732505E3}"/>
              </a:ext>
            </a:extLst>
          </p:cNvPr>
          <p:cNvSpPr>
            <a:spLocks noGrp="1"/>
          </p:cNvSpPr>
          <p:nvPr>
            <p:ph type="title"/>
          </p:nvPr>
        </p:nvSpPr>
        <p:spPr/>
        <p:txBody>
          <a:bodyPr/>
          <a:lstStyle/>
          <a:p>
            <a:r>
              <a:rPr lang="en-US" dirty="0"/>
              <a:t>Recursive Partitioning</a:t>
            </a:r>
          </a:p>
        </p:txBody>
      </p:sp>
      <p:grpSp>
        <p:nvGrpSpPr>
          <p:cNvPr id="24" name="Group 23">
            <a:extLst>
              <a:ext uri="{FF2B5EF4-FFF2-40B4-BE49-F238E27FC236}">
                <a16:creationId xmlns:a16="http://schemas.microsoft.com/office/drawing/2014/main" id="{174CFEA2-FFA9-56DF-D29D-B24349708913}"/>
              </a:ext>
            </a:extLst>
          </p:cNvPr>
          <p:cNvGrpSpPr/>
          <p:nvPr/>
        </p:nvGrpSpPr>
        <p:grpSpPr>
          <a:xfrm>
            <a:off x="787400" y="1831975"/>
            <a:ext cx="10517658" cy="3760046"/>
            <a:chOff x="787400" y="1831975"/>
            <a:chExt cx="8774113" cy="3136731"/>
          </a:xfrm>
        </p:grpSpPr>
        <p:pic>
          <p:nvPicPr>
            <p:cNvPr id="4" name="Picture 4" descr="Q">
              <a:extLst>
                <a:ext uri="{FF2B5EF4-FFF2-40B4-BE49-F238E27FC236}">
                  <a16:creationId xmlns:a16="http://schemas.microsoft.com/office/drawing/2014/main" id="{6FC08574-5FAA-BA03-579D-47E7D8250207}"/>
                </a:ext>
              </a:extLst>
            </p:cNvPr>
            <p:cNvPicPr>
              <a:picLocks noChangeAspect="1" noChangeArrowheads="1"/>
            </p:cNvPicPr>
            <p:nvPr/>
          </p:nvPicPr>
          <p:blipFill>
            <a:blip r:embed="rId2">
              <a:lum bright="-30000" contrast="50000"/>
            </a:blip>
            <a:srcRect/>
            <a:stretch>
              <a:fillRect/>
            </a:stretch>
          </p:blipFill>
          <p:spPr bwMode="auto">
            <a:xfrm>
              <a:off x="838200" y="1890713"/>
              <a:ext cx="1625600" cy="1538287"/>
            </a:xfrm>
            <a:prstGeom prst="rect">
              <a:avLst/>
            </a:prstGeom>
            <a:noFill/>
            <a:ln w="9525">
              <a:noFill/>
              <a:miter lim="800000"/>
              <a:headEnd/>
              <a:tailEnd/>
            </a:ln>
            <a:effectLst/>
          </p:spPr>
        </p:pic>
        <p:sp>
          <p:nvSpPr>
            <p:cNvPr id="5" name="Text Box 6">
              <a:extLst>
                <a:ext uri="{FF2B5EF4-FFF2-40B4-BE49-F238E27FC236}">
                  <a16:creationId xmlns:a16="http://schemas.microsoft.com/office/drawing/2014/main" id="{38427628-B30A-B039-B765-D217D7EA4880}"/>
                </a:ext>
              </a:extLst>
            </p:cNvPr>
            <p:cNvSpPr txBox="1">
              <a:spLocks noChangeArrowheads="1"/>
            </p:cNvSpPr>
            <p:nvPr/>
          </p:nvSpPr>
          <p:spPr bwMode="auto">
            <a:xfrm>
              <a:off x="787400" y="3524250"/>
              <a:ext cx="1714499" cy="53918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1</a:t>
              </a:r>
              <a:r>
                <a:rPr lang="en-US" sz="1800" b="1" baseline="30000" dirty="0">
                  <a:latin typeface="Arial" panose="020B0604020202020204" pitchFamily="34" charset="0"/>
                  <a:cs typeface="Arial" panose="020B0604020202020204" pitchFamily="34" charset="0"/>
                </a:rPr>
                <a:t>st</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quadratic place (</a:t>
              </a:r>
              <a:r>
                <a:rPr lang="en-US" sz="1800" b="1" dirty="0">
                  <a:solidFill>
                    <a:srgbClr val="800000"/>
                  </a:solidFill>
                  <a:latin typeface="Arial" panose="020B0604020202020204" pitchFamily="34" charset="0"/>
                  <a:cs typeface="Arial" panose="020B0604020202020204" pitchFamily="34" charset="0"/>
                </a:rPr>
                <a:t>QP</a:t>
              </a:r>
              <a:r>
                <a:rPr lang="en-US" sz="1800" dirty="0">
                  <a:latin typeface="Arial" panose="020B0604020202020204" pitchFamily="34" charset="0"/>
                  <a:cs typeface="Arial" panose="020B0604020202020204" pitchFamily="34" charset="0"/>
                </a:rPr>
                <a:t>) solve</a:t>
              </a:r>
            </a:p>
          </p:txBody>
        </p:sp>
        <p:grpSp>
          <p:nvGrpSpPr>
            <p:cNvPr id="6" name="Group 5">
              <a:extLst>
                <a:ext uri="{FF2B5EF4-FFF2-40B4-BE49-F238E27FC236}">
                  <a16:creationId xmlns:a16="http://schemas.microsoft.com/office/drawing/2014/main" id="{4F5CAE9E-57E1-43FD-0F5E-10063C4D7FA5}"/>
                </a:ext>
              </a:extLst>
            </p:cNvPr>
            <p:cNvGrpSpPr/>
            <p:nvPr/>
          </p:nvGrpSpPr>
          <p:grpSpPr>
            <a:xfrm>
              <a:off x="6434138" y="1831975"/>
              <a:ext cx="3127375" cy="2030545"/>
              <a:chOff x="5875338" y="1181100"/>
              <a:chExt cx="3127375" cy="2030545"/>
            </a:xfrm>
          </p:grpSpPr>
          <p:pic>
            <p:nvPicPr>
              <p:cNvPr id="7" name="Picture 5">
                <a:extLst>
                  <a:ext uri="{FF2B5EF4-FFF2-40B4-BE49-F238E27FC236}">
                    <a16:creationId xmlns:a16="http://schemas.microsoft.com/office/drawing/2014/main" id="{042A4CF2-8683-4513-A70D-34227356F193}"/>
                  </a:ext>
                </a:extLst>
              </p:cNvPr>
              <p:cNvPicPr>
                <a:picLocks noChangeAspect="1" noChangeArrowheads="1"/>
              </p:cNvPicPr>
              <p:nvPr/>
            </p:nvPicPr>
            <p:blipFill>
              <a:blip r:embed="rId3">
                <a:lum bright="-30000" contrast="50000"/>
              </a:blip>
              <a:srcRect l="1967" r="1019" b="2167"/>
              <a:stretch>
                <a:fillRect/>
              </a:stretch>
            </p:blipFill>
            <p:spPr bwMode="auto">
              <a:xfrm>
                <a:off x="6724650" y="1181100"/>
                <a:ext cx="1712913" cy="1627188"/>
              </a:xfrm>
              <a:prstGeom prst="rect">
                <a:avLst/>
              </a:prstGeom>
              <a:noFill/>
              <a:ln w="19050">
                <a:solidFill>
                  <a:srgbClr val="000000"/>
                </a:solidFill>
                <a:miter lim="800000"/>
                <a:headEnd/>
                <a:tailEnd/>
              </a:ln>
              <a:effectLst/>
            </p:spPr>
          </p:pic>
          <p:sp>
            <p:nvSpPr>
              <p:cNvPr id="8" name="Text Box 9">
                <a:extLst>
                  <a:ext uri="{FF2B5EF4-FFF2-40B4-BE49-F238E27FC236}">
                    <a16:creationId xmlns:a16="http://schemas.microsoft.com/office/drawing/2014/main" id="{E8EE36C8-6C9D-5128-D10B-4CE9BD5B4D47}"/>
                  </a:ext>
                </a:extLst>
              </p:cNvPr>
              <p:cNvSpPr txBox="1">
                <a:spLocks noChangeArrowheads="1"/>
              </p:cNvSpPr>
              <p:nvPr/>
            </p:nvSpPr>
            <p:spPr bwMode="auto">
              <a:xfrm>
                <a:off x="6782778" y="2903538"/>
                <a:ext cx="1502020" cy="308107"/>
              </a:xfrm>
              <a:prstGeom prst="rect">
                <a:avLst/>
              </a:prstGeom>
              <a:noFill/>
              <a:ln w="12700">
                <a:noFill/>
                <a:miter lim="800000"/>
                <a:headEnd/>
                <a:tailEnd/>
              </a:ln>
              <a:effectLst/>
            </p:spPr>
            <p:txBody>
              <a:bodyPr wrap="none">
                <a:prstTxWarp prst="textNoShape">
                  <a:avLst/>
                </a:prstTxWarp>
                <a:spAutoFit/>
              </a:bodyPr>
              <a:lstStyle/>
              <a:p>
                <a:pPr algn="ctr"/>
                <a:r>
                  <a:rPr lang="en-US" sz="1800" dirty="0">
                    <a:latin typeface="Arial" panose="020B0604020202020204" pitchFamily="34" charset="0"/>
                    <a:cs typeface="Arial" panose="020B0604020202020204" pitchFamily="34" charset="0"/>
                  </a:rPr>
                  <a:t>Just keep going</a:t>
                </a:r>
              </a:p>
            </p:txBody>
          </p:sp>
          <p:sp>
            <p:nvSpPr>
              <p:cNvPr id="9" name="AutoShape 11">
                <a:extLst>
                  <a:ext uri="{FF2B5EF4-FFF2-40B4-BE49-F238E27FC236}">
                    <a16:creationId xmlns:a16="http://schemas.microsoft.com/office/drawing/2014/main" id="{CF2399D6-26A8-BD63-6629-153407FFE3BB}"/>
                  </a:ext>
                </a:extLst>
              </p:cNvPr>
              <p:cNvSpPr>
                <a:spLocks noChangeArrowheads="1"/>
              </p:cNvSpPr>
              <p:nvPr/>
            </p:nvSpPr>
            <p:spPr bwMode="auto">
              <a:xfrm>
                <a:off x="5875338" y="188595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E02B48DC-B328-3455-1FB6-15870503CC04}"/>
                  </a:ext>
                </a:extLst>
              </p:cNvPr>
              <p:cNvSpPr>
                <a:spLocks noChangeArrowheads="1"/>
              </p:cNvSpPr>
              <p:nvPr/>
            </p:nvSpPr>
            <p:spPr bwMode="auto">
              <a:xfrm>
                <a:off x="85693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765416B7-8128-F59B-B611-345AC22EF0A6}"/>
                  </a:ext>
                </a:extLst>
              </p:cNvPr>
              <p:cNvSpPr>
                <a:spLocks noChangeArrowheads="1"/>
              </p:cNvSpPr>
              <p:nvPr/>
            </p:nvSpPr>
            <p:spPr bwMode="auto">
              <a:xfrm>
                <a:off x="87217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8B722AA0-1E59-4135-A550-3A25BBE932BF}"/>
                  </a:ext>
                </a:extLst>
              </p:cNvPr>
              <p:cNvSpPr>
                <a:spLocks noChangeArrowheads="1"/>
              </p:cNvSpPr>
              <p:nvPr/>
            </p:nvSpPr>
            <p:spPr bwMode="auto">
              <a:xfrm>
                <a:off x="88741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7">
                <a:extLst>
                  <a:ext uri="{FF2B5EF4-FFF2-40B4-BE49-F238E27FC236}">
                    <a16:creationId xmlns:a16="http://schemas.microsoft.com/office/drawing/2014/main" id="{8D9DDD4E-877E-BFA0-1AF8-1691330E83E3}"/>
                  </a:ext>
                </a:extLst>
              </p:cNvPr>
              <p:cNvSpPr>
                <a:spLocks noChangeArrowheads="1"/>
              </p:cNvSpPr>
              <p:nvPr/>
            </p:nvSpPr>
            <p:spPr bwMode="auto">
              <a:xfrm>
                <a:off x="61991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8">
                <a:extLst>
                  <a:ext uri="{FF2B5EF4-FFF2-40B4-BE49-F238E27FC236}">
                    <a16:creationId xmlns:a16="http://schemas.microsoft.com/office/drawing/2014/main" id="{139EBADE-FF1D-BDE3-5AEE-088970F4A339}"/>
                  </a:ext>
                </a:extLst>
              </p:cNvPr>
              <p:cNvSpPr>
                <a:spLocks noChangeArrowheads="1"/>
              </p:cNvSpPr>
              <p:nvPr/>
            </p:nvSpPr>
            <p:spPr bwMode="auto">
              <a:xfrm>
                <a:off x="63515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9">
                <a:extLst>
                  <a:ext uri="{FF2B5EF4-FFF2-40B4-BE49-F238E27FC236}">
                    <a16:creationId xmlns:a16="http://schemas.microsoft.com/office/drawing/2014/main" id="{3867E6E3-9D44-07EC-8D02-068ED78C3C9A}"/>
                  </a:ext>
                </a:extLst>
              </p:cNvPr>
              <p:cNvSpPr>
                <a:spLocks noChangeArrowheads="1"/>
              </p:cNvSpPr>
              <p:nvPr/>
            </p:nvSpPr>
            <p:spPr bwMode="auto">
              <a:xfrm>
                <a:off x="65039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2A170FB4-B5A8-386A-33BD-4C61DD8657D8}"/>
                </a:ext>
              </a:extLst>
            </p:cNvPr>
            <p:cNvGrpSpPr/>
            <p:nvPr/>
          </p:nvGrpSpPr>
          <p:grpSpPr>
            <a:xfrm>
              <a:off x="2444750" y="1914525"/>
              <a:ext cx="2266950" cy="3054181"/>
              <a:chOff x="1885950" y="1263650"/>
              <a:chExt cx="2266950" cy="3054181"/>
            </a:xfrm>
          </p:grpSpPr>
          <p:pic>
            <p:nvPicPr>
              <p:cNvPr id="17" name="Picture 8">
                <a:extLst>
                  <a:ext uri="{FF2B5EF4-FFF2-40B4-BE49-F238E27FC236}">
                    <a16:creationId xmlns:a16="http://schemas.microsoft.com/office/drawing/2014/main" id="{D3881184-B1AA-5976-9D31-41EF08EAF78E}"/>
                  </a:ext>
                </a:extLst>
              </p:cNvPr>
              <p:cNvPicPr>
                <a:picLocks noChangeAspect="1" noChangeArrowheads="1"/>
              </p:cNvPicPr>
              <p:nvPr/>
            </p:nvPicPr>
            <p:blipFill>
              <a:blip r:embed="rId3">
                <a:lum bright="-30000" contrast="50000"/>
              </a:blip>
              <a:srcRect l="1967" t="49686" r="49802" b="25919"/>
              <a:stretch>
                <a:fillRect/>
              </a:stretch>
            </p:blipFill>
            <p:spPr bwMode="auto">
              <a:xfrm>
                <a:off x="2209800" y="1263650"/>
                <a:ext cx="1663700" cy="1511300"/>
              </a:xfrm>
              <a:prstGeom prst="rect">
                <a:avLst/>
              </a:prstGeom>
              <a:noFill/>
              <a:ln w="19050">
                <a:solidFill>
                  <a:srgbClr val="000000"/>
                </a:solidFill>
                <a:miter lim="800000"/>
                <a:headEnd/>
                <a:tailEnd/>
              </a:ln>
              <a:effectLst/>
            </p:spPr>
          </p:pic>
          <p:sp>
            <p:nvSpPr>
              <p:cNvPr id="18" name="AutoShape 10">
                <a:extLst>
                  <a:ext uri="{FF2B5EF4-FFF2-40B4-BE49-F238E27FC236}">
                    <a16:creationId xmlns:a16="http://schemas.microsoft.com/office/drawing/2014/main" id="{2CF8E54F-4D68-B748-172D-9F64D3948023}"/>
                  </a:ext>
                </a:extLst>
              </p:cNvPr>
              <p:cNvSpPr>
                <a:spLocks noChangeArrowheads="1"/>
              </p:cNvSpPr>
              <p:nvPr/>
            </p:nvSpPr>
            <p:spPr bwMode="auto">
              <a:xfrm>
                <a:off x="1885950" y="1870075"/>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Text Box 20">
                <a:extLst>
                  <a:ext uri="{FF2B5EF4-FFF2-40B4-BE49-F238E27FC236}">
                    <a16:creationId xmlns:a16="http://schemas.microsoft.com/office/drawing/2014/main" id="{578D0403-8848-7DCB-0D49-8D0FC7F67672}"/>
                  </a:ext>
                </a:extLst>
              </p:cNvPr>
              <p:cNvSpPr txBox="1">
                <a:spLocks noChangeArrowheads="1"/>
              </p:cNvSpPr>
              <p:nvPr/>
            </p:nvSpPr>
            <p:spPr bwMode="auto">
              <a:xfrm>
                <a:off x="1987550" y="2854325"/>
                <a:ext cx="2165350" cy="1463506"/>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chip into left / right.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Select</a:t>
                </a:r>
                <a:r>
                  <a:rPr lang="en-US" sz="1800" dirty="0">
                    <a:latin typeface="Arial" panose="020B0604020202020204" pitchFamily="34" charset="0"/>
                    <a:cs typeface="Arial" panose="020B0604020202020204" pitchFamily="34" charset="0"/>
                  </a:rPr>
                  <a:t> which gates on each side.</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2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tasks</a:t>
                </a:r>
              </a:p>
            </p:txBody>
          </p:sp>
        </p:grpSp>
        <p:grpSp>
          <p:nvGrpSpPr>
            <p:cNvPr id="20" name="Group 19">
              <a:extLst>
                <a:ext uri="{FF2B5EF4-FFF2-40B4-BE49-F238E27FC236}">
                  <a16:creationId xmlns:a16="http://schemas.microsoft.com/office/drawing/2014/main" id="{6173D0C2-16AD-FE5B-0A43-A10141A85E4D}"/>
                </a:ext>
              </a:extLst>
            </p:cNvPr>
            <p:cNvGrpSpPr/>
            <p:nvPr/>
          </p:nvGrpSpPr>
          <p:grpSpPr>
            <a:xfrm>
              <a:off x="4475163" y="1903413"/>
              <a:ext cx="2058987" cy="2854852"/>
              <a:chOff x="3916363" y="1252538"/>
              <a:chExt cx="2058987" cy="2854852"/>
            </a:xfrm>
          </p:grpSpPr>
          <p:pic>
            <p:nvPicPr>
              <p:cNvPr id="21" name="Picture 15">
                <a:extLst>
                  <a:ext uri="{FF2B5EF4-FFF2-40B4-BE49-F238E27FC236}">
                    <a16:creationId xmlns:a16="http://schemas.microsoft.com/office/drawing/2014/main" id="{4E434DE1-D66E-5190-B029-71707948C04E}"/>
                  </a:ext>
                </a:extLst>
              </p:cNvPr>
              <p:cNvPicPr>
                <a:picLocks noChangeAspect="1" noChangeArrowheads="1"/>
              </p:cNvPicPr>
              <p:nvPr/>
            </p:nvPicPr>
            <p:blipFill>
              <a:blip r:embed="rId3">
                <a:lum bright="-30000" contrast="50000"/>
              </a:blip>
              <a:srcRect l="1967" t="49686" r="49802" b="2167"/>
              <a:stretch>
                <a:fillRect/>
              </a:stretch>
            </p:blipFill>
            <p:spPr bwMode="auto">
              <a:xfrm>
                <a:off x="4259264" y="1252538"/>
                <a:ext cx="1624013" cy="1527175"/>
              </a:xfrm>
              <a:prstGeom prst="rect">
                <a:avLst/>
              </a:prstGeom>
              <a:noFill/>
              <a:ln w="19050">
                <a:solidFill>
                  <a:srgbClr val="000000"/>
                </a:solidFill>
                <a:miter lim="800000"/>
                <a:headEnd/>
                <a:tailEnd/>
              </a:ln>
              <a:effectLst/>
            </p:spPr>
          </p:pic>
          <p:sp>
            <p:nvSpPr>
              <p:cNvPr id="22" name="AutoShape 16">
                <a:extLst>
                  <a:ext uri="{FF2B5EF4-FFF2-40B4-BE49-F238E27FC236}">
                    <a16:creationId xmlns:a16="http://schemas.microsoft.com/office/drawing/2014/main" id="{B3A93F86-22D3-1696-CD93-BB205A4A7498}"/>
                  </a:ext>
                </a:extLst>
              </p:cNvPr>
              <p:cNvSpPr>
                <a:spLocks noChangeArrowheads="1"/>
              </p:cNvSpPr>
              <p:nvPr/>
            </p:nvSpPr>
            <p:spPr bwMode="auto">
              <a:xfrm>
                <a:off x="3916363" y="187960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1">
                <a:extLst>
                  <a:ext uri="{FF2B5EF4-FFF2-40B4-BE49-F238E27FC236}">
                    <a16:creationId xmlns:a16="http://schemas.microsoft.com/office/drawing/2014/main" id="{C34A127A-26B4-14A7-69C9-F66F0A214D2C}"/>
                  </a:ext>
                </a:extLst>
              </p:cNvPr>
              <p:cNvSpPr txBox="1">
                <a:spLocks noChangeArrowheads="1"/>
              </p:cNvSpPr>
              <p:nvPr/>
            </p:nvSpPr>
            <p:spPr bwMode="auto">
              <a:xfrm>
                <a:off x="4165600" y="2874963"/>
                <a:ext cx="1809750" cy="123242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Repeat</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each</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side top/bottom.</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4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solves</a:t>
                </a:r>
              </a:p>
            </p:txBody>
          </p:sp>
        </p:grpSp>
      </p:grpSp>
    </p:spTree>
    <p:extLst>
      <p:ext uri="{BB962C8B-B14F-4D97-AF65-F5344CB8AC3E}">
        <p14:creationId xmlns:p14="http://schemas.microsoft.com/office/powerpoint/2010/main" val="237699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6346</TotalTime>
  <Words>1804</Words>
  <Application>Microsoft Macintosh PowerPoint</Application>
  <PresentationFormat>Widescreen</PresentationFormat>
  <Paragraphs>353</Paragraphs>
  <Slides>30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Narrow</vt:lpstr>
      <vt:lpstr>Calibri</vt:lpstr>
      <vt:lpstr>Calibri Light</vt:lpstr>
      <vt:lpstr>Times New Roman</vt:lpstr>
      <vt:lpstr>Office Theme</vt:lpstr>
      <vt:lpstr>Lecture 13: Placement – III </vt:lpstr>
      <vt:lpstr>Recap: Analytical Placer</vt:lpstr>
      <vt:lpstr>Recap: Quadratic Wirelength Model</vt:lpstr>
      <vt:lpstr>Recap: Quadratic Placement Formulation</vt:lpstr>
      <vt:lpstr>Recap: Quadratic Placement Result</vt:lpstr>
      <vt:lpstr>How does Quadratic Placement Look?</vt:lpstr>
      <vt:lpstr>A Bigger Industrial Example</vt:lpstr>
      <vt:lpstr>Recursive Partitioning</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Quadratic Legalization: Basic Idea</vt:lpstr>
      <vt:lpstr>Recursive Partition</vt:lpstr>
      <vt:lpstr>Recursive Partitioning: How to Assign?</vt:lpstr>
      <vt:lpstr>Recursive Partitioning: How to Assign?</vt:lpstr>
      <vt:lpstr>Recursive Partitioning: How to Assign?</vt:lpstr>
      <vt:lpstr>Recursive Partitioning: How to Contain?</vt:lpstr>
      <vt:lpstr>Why this Works?</vt:lpstr>
      <vt:lpstr>Example</vt:lpstr>
      <vt:lpstr>Example (cont’d)</vt:lpstr>
      <vt:lpstr>Example (cont’d)</vt:lpstr>
      <vt:lpstr>Example (cont’d)</vt:lpstr>
      <vt:lpstr>Keep Repeating this Recursion</vt:lpstr>
      <vt:lpstr>Final Placement Step: Legalization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2025</cp:revision>
  <dcterms:created xsi:type="dcterms:W3CDTF">2021-01-05T18:50:35Z</dcterms:created>
  <dcterms:modified xsi:type="dcterms:W3CDTF">2022-10-17T17:06:16Z</dcterms:modified>
</cp:coreProperties>
</file>